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Lst>
  <p:sldSz cx="9144000" cy="5143500" type="screen16x9"/>
  <p:notesSz cx="6858000" cy="9144000"/>
  <p:embeddedFontLst>
    <p:embeddedFont>
      <p:font typeface="Amatic SC" pitchFamily="2" charset="-79"/>
      <p:regular r:id="rId269"/>
      <p:bold r:id="rId270"/>
    </p:embeddedFont>
    <p:embeddedFont>
      <p:font typeface="Caveat" pitchFamily="2" charset="0"/>
      <p:regular r:id="rId271"/>
      <p:bold r:id="rId272"/>
    </p:embeddedFont>
    <p:embeddedFont>
      <p:font typeface="Lato" panose="020F0502020204030203" pitchFamily="34" charset="0"/>
      <p:regular r:id="rId273"/>
      <p:bold r:id="rId274"/>
      <p:italic r:id="rId275"/>
      <p:boldItalic r:id="rId276"/>
    </p:embeddedFont>
    <p:embeddedFont>
      <p:font typeface="Playfair Display" pitchFamily="2" charset="77"/>
      <p:regular r:id="rId277"/>
      <p:bold r:id="rId278"/>
      <p:italic r:id="rId279"/>
      <p:boldItalic r:id="rId280"/>
    </p:embeddedFont>
    <p:embeddedFont>
      <p:font typeface="Raleway" pitchFamily="2" charset="77"/>
      <p:regular r:id="rId281"/>
      <p:bold r:id="rId282"/>
      <p:italic r:id="rId283"/>
      <p:boldItalic r:id="rId2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098380-BAAA-4516-86A2-27E28799F1E6}">
  <a:tblStyle styleId="{60098380-BAAA-4516-86A2-27E28799F1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9"/>
  </p:normalViewPr>
  <p:slideViewPr>
    <p:cSldViewPr snapToGrid="0">
      <p:cViewPr varScale="1">
        <p:scale>
          <a:sx n="152" d="100"/>
          <a:sy n="152" d="100"/>
        </p:scale>
        <p:origin x="72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notesMaster" Target="notesMasters/notesMaster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11.fntdata"/><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font" Target="fonts/font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font" Target="fonts/font12.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font" Target="fonts/font2.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13.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font" Target="fonts/font3.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14.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font" Target="fonts/font4.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15.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5.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6.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7.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8.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9.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10.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bbee870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bbee870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f9b9ac57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f9b9ac57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180205a66c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180205a66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80205a66c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80205a66c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180205a66c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1180205a66c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180205a66c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180205a66c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180205a66c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1180205a66c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Include the weights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180205a66c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1180205a66c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180205a66c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1180205a66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180205a66c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180205a66c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cfeea0be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cfeea0be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cfeea0bea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cfeea0be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3f9b9ac57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3f9b9ac5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cfeea0bea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cfeea0bea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cfeea0bea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cfeea0bea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cfeea0bea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cfeea0bea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cfeea0bea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cfeea0bea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cfeea0bea0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cfeea0bea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Include the weights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cfeea0bea0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cfeea0bea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05c2c60f2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05c2c60f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03f12264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03f12264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3f39ca6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03f39ca6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03f39ca6d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03f39ca6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3f9b9ac57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3f9b9ac57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03f39ca6d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03f39ca6d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03f39ca6d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103f39ca6d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3f39ca6d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3f39ca6d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Include the weights</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03f39ca6d7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03f39ca6d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ed19bfa8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ed19bfa8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ed19bfa83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ed19bfa83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ed19bfa8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ed19bfa8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Sample 1: /data/t3home000/dhoang/DQ/job_submission/Muon_gun_scan/Muon_gun_pxpy</a:t>
            </a:r>
            <a:endParaRPr/>
          </a:p>
          <a:p>
            <a:pPr marL="457200" lvl="0" indent="-298450" algn="l" rtl="0">
              <a:spcBef>
                <a:spcPts val="0"/>
              </a:spcBef>
              <a:spcAft>
                <a:spcPts val="0"/>
              </a:spcAft>
              <a:buSzPts val="1100"/>
              <a:buChar char="●"/>
            </a:pPr>
            <a:r>
              <a:rPr lang="en"/>
              <a:t>Sample 2: /data/t3home000/dhoang/DQ/job_submission/Muon_gun_scan/Muon_gun_x_y</a:t>
            </a:r>
            <a:endParaRPr/>
          </a:p>
          <a:p>
            <a:pPr marL="457200" lvl="0" indent="-298450" algn="l" rtl="0">
              <a:spcBef>
                <a:spcPts val="0"/>
              </a:spcBef>
              <a:spcAft>
                <a:spcPts val="0"/>
              </a:spcAft>
              <a:buSzPts val="1100"/>
              <a:buChar char="●"/>
            </a:pPr>
            <a:r>
              <a:rPr lang="en">
                <a:solidFill>
                  <a:schemeClr val="dk1"/>
                </a:solidFill>
              </a:rPr>
              <a:t>Sample 3: </a:t>
            </a:r>
            <a:r>
              <a:rPr lang="en"/>
              <a:t>/data/t3home000/dhoang/DQ/job_submission/Muon_gun_scan/Muon_gun_z</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fd365aee2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fd365aee2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f1d2657eb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f1d2657eb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ed19bfa83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ed19bfa83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Notebook path: /data/t3home000/dhoang/DQ/e1039-core/DarkQuest/e1039-analysis/dimuon_python/MuonEff_default_sample1.ipynb</a:t>
            </a:r>
            <a:endParaRPr/>
          </a:p>
          <a:p>
            <a:pPr marL="0" lvl="0" indent="0" algn="l" rtl="0">
              <a:spcBef>
                <a:spcPts val="0"/>
              </a:spcBef>
              <a:spcAft>
                <a:spcPts val="0"/>
              </a:spcAft>
              <a:buNone/>
            </a:pPr>
            <a:r>
              <a:rPr lang="en"/>
              <a:t>Sample path: /data/t3home000/dhoang/DQ/outfiles/Muon_gun_pxy_01_09_2021</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3f9b9ac57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3f9b9ac57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ed481c405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ed481c40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Notebook path: /data/t3home000/dhoang/DQ/e1039-core/DarkQuest/e1039-analysis/dimuon_python/MuonEff_default_sample1.ipynb</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Sample path: /data/t3home000/dhoang/DQ/outfiles/Muon_gun_pxy_01_09_2021</a:t>
            </a:r>
            <a:endParaRPr/>
          </a:p>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ed19bfa83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ed19bfa83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Notebook path: /data/t3home000/dhoang/DQ/e1039-core/DarkQuest/e1039-analysis/dimuon_python/MuonEff_default_sample1.ipynb</a:t>
            </a:r>
            <a:endParaRPr/>
          </a:p>
          <a:p>
            <a:pPr marL="0" lvl="0" indent="0" algn="l" rtl="0">
              <a:spcBef>
                <a:spcPts val="0"/>
              </a:spcBef>
              <a:spcAft>
                <a:spcPts val="0"/>
              </a:spcAft>
              <a:buNone/>
            </a:pPr>
            <a:r>
              <a:rPr lang="en"/>
              <a:t>Sample path: /data/t3home000/dhoang/DQ/outfiles/Muon_gun_x_y_02_09_2021</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d19bfa83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ed19bfa8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f1d2657eb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f1d2657eb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ed481c405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ed481c40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path: /data/t3home000/dhoang/DQ/job_submission/Muon_gun_scan/Muon_gun_pxpy/logs_Muon_gun_pxy_extraoff_03_09_2021</a:t>
            </a:r>
            <a:endParaRPr/>
          </a:p>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ed745f6b7b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ed745f6b7b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path: /data/t3home000/dhoang/DQ/job_submission/Muon_gun_scan/Muon_gun_pxpy/logs_Muon_gun_pxy_extraoff_03_09_2021</a:t>
            </a:r>
            <a:endParaRPr/>
          </a:p>
          <a:p>
            <a:pPr marL="457200" lvl="0" indent="-298450" algn="l" rtl="0">
              <a:spcBef>
                <a:spcPts val="0"/>
              </a:spcBef>
              <a:spcAft>
                <a:spcPts val="0"/>
              </a:spcAft>
              <a:buSzPts val="1100"/>
              <a:buChar char="●"/>
            </a:pPr>
            <a:r>
              <a:rPr lang="en"/>
              <a:t>Weird cut off. </a:t>
            </a:r>
            <a:endParaRPr/>
          </a:p>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ee45dbb1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ee45dbb1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path: /data/t3home000/dhoang/DQ/job_submission/Muon_gun_scan/Muon_gun_pxpy/logs_Muon_gun_pxy_extraoff_03_09_2021</a:t>
            </a:r>
            <a:endParaRPr/>
          </a:p>
          <a:p>
            <a:pPr marL="457200" lvl="0" indent="-298450" algn="l" rtl="0">
              <a:spcBef>
                <a:spcPts val="0"/>
              </a:spcBef>
              <a:spcAft>
                <a:spcPts val="0"/>
              </a:spcAft>
              <a:buSzPts val="1100"/>
              <a:buChar char="●"/>
            </a:pPr>
            <a:r>
              <a:rPr lang="en"/>
              <a:t>Weird cut off. </a:t>
            </a:r>
            <a:endParaRPr/>
          </a:p>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ed481c405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ed481c40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d481c405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d481c40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f1d2657eb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f1d2657eb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f9b9ac57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f9b9ac57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fce792ae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fce792ae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fce792ae3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fce792ae3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fce792ae3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fce792ae3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fd14d2012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fd14d201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104548958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104548958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45489586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4548958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1045489586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1045489586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105b42edd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105b42edd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105b42edd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05b42edd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fce792ab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fce792ab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5af5f5f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5af5f5f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ed745f6b7b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ed745f6b7b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Notebook path: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f1d2657eb9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f1d2657eb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Notebook path: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ed745f6b7b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ed745f6b7b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ed745f6b7b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ed745f6b7b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ce792ab6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ce792ab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e717db0b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e717db0b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e717db0bc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e717db0b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e71d63310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e71d6331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e732f36bf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e732f36bf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e732f36bf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e732f36bf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Maybe 0.1. </a:t>
            </a:r>
            <a:endParaRPr/>
          </a:p>
          <a:p>
            <a:pPr marL="457200" lvl="0" indent="-298450" algn="l" rtl="0">
              <a:spcBef>
                <a:spcPts val="0"/>
              </a:spcBef>
              <a:spcAft>
                <a:spcPts val="0"/>
              </a:spcAft>
              <a:buSzPts val="1100"/>
              <a:buChar char="●"/>
            </a:pPr>
            <a:r>
              <a:rPr lang="en"/>
              <a:t>Y distribution in station 3 doesn’t make sense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5af5f5f9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5af5f5f9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e63222be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e63222be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e63222be9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e63222be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634d1f1d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634d1f1d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e411eb36fc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e411eb36f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e310ecb26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e310ecb26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 DP sample.</a:t>
            </a:r>
            <a:endParaRPr/>
          </a:p>
          <a:p>
            <a:pPr marL="457200" lvl="0" indent="-298450" algn="l" rtl="0">
              <a:spcBef>
                <a:spcPts val="0"/>
              </a:spcBef>
              <a:spcAft>
                <a:spcPts val="0"/>
              </a:spcAft>
              <a:buSzPts val="1100"/>
              <a:buChar char="●"/>
            </a:pPr>
            <a:r>
              <a:rPr lang="en"/>
              <a:t>Scan px and py and make the same efficiency plot (after understanding the scaling in z)</a:t>
            </a:r>
            <a:endParaRPr/>
          </a:p>
          <a:p>
            <a:pPr marL="457200" lvl="0" indent="-298450" algn="l" rtl="0">
              <a:spcBef>
                <a:spcPts val="0"/>
              </a:spcBef>
              <a:spcAft>
                <a:spcPts val="0"/>
              </a:spcAft>
              <a:buSzPts val="1100"/>
              <a:buChar char="●"/>
            </a:pPr>
            <a:r>
              <a:rPr lang="en"/>
              <a:t>Run the track fits</a:t>
            </a:r>
            <a:endParaRPr/>
          </a:p>
          <a:p>
            <a:pPr marL="914400" lvl="1" indent="-298450" algn="l" rtl="0">
              <a:spcBef>
                <a:spcPts val="0"/>
              </a:spcBef>
              <a:spcAft>
                <a:spcPts val="0"/>
              </a:spcAft>
              <a:buSzPts val="1100"/>
              <a:buChar char="○"/>
            </a:pPr>
            <a:r>
              <a:rPr lang="en"/>
              <a:t>Find the vertex.</a:t>
            </a:r>
            <a:endParaRPr/>
          </a:p>
          <a:p>
            <a:pPr marL="914400" lvl="1" indent="-298450" algn="l" rtl="0">
              <a:spcBef>
                <a:spcPts val="0"/>
              </a:spcBef>
              <a:spcAft>
                <a:spcPts val="0"/>
              </a:spcAft>
              <a:buSzPts val="1100"/>
              <a:buChar char="○"/>
            </a:pPr>
            <a:r>
              <a:rPr lang="en"/>
              <a:t>Refit with this vertex constraints.</a:t>
            </a:r>
            <a:endParaRPr/>
          </a:p>
          <a:p>
            <a:pPr marL="914400" lvl="1" indent="-298450" algn="l" rtl="0">
              <a:spcBef>
                <a:spcPts val="0"/>
              </a:spcBef>
              <a:spcAft>
                <a:spcPts val="0"/>
              </a:spcAft>
              <a:buSzPts val="1100"/>
              <a:buChar char="○"/>
            </a:pPr>
            <a:r>
              <a:rPr lang="en"/>
              <a:t>Vertex can be anywhere.</a:t>
            </a:r>
            <a:endParaRPr/>
          </a:p>
          <a:p>
            <a:pPr marL="914400" lvl="1" indent="-298450" algn="l" rtl="0">
              <a:spcBef>
                <a:spcPts val="0"/>
              </a:spcBef>
              <a:spcAft>
                <a:spcPts val="0"/>
              </a:spcAft>
              <a:buSzPts val="1100"/>
              <a:buChar char="○"/>
            </a:pPr>
            <a:r>
              <a:rPr lang="en"/>
              <a:t>Should be able to do vertexing starting from 2m</a:t>
            </a:r>
            <a:endParaRPr/>
          </a:p>
          <a:p>
            <a:pPr marL="457200" lvl="0" indent="-298450" algn="l" rtl="0">
              <a:spcBef>
                <a:spcPts val="0"/>
              </a:spcBef>
              <a:spcAft>
                <a:spcPts val="0"/>
              </a:spcAft>
              <a:buSzPts val="1100"/>
              <a:buChar char="●"/>
            </a:pPr>
            <a:r>
              <a:rPr lang="en"/>
              <a:t>Reproduce spinquest vertex plot.</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e61358ad8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e61358a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61358ad8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61358ad8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e411eb36fc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e411eb36f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At some point it doesn’t get enough hits.</a:t>
            </a:r>
            <a:endParaRPr/>
          </a:p>
          <a:p>
            <a:pPr marL="457200" lvl="0" indent="-298450" algn="l" rtl="0">
              <a:spcBef>
                <a:spcPts val="0"/>
              </a:spcBef>
              <a:spcAft>
                <a:spcPts val="0"/>
              </a:spcAft>
              <a:buSzPts val="1100"/>
              <a:buChar char="●"/>
            </a:pPr>
            <a:r>
              <a:rPr lang="en"/>
              <a:t>Make trigger pass plot.</a:t>
            </a:r>
            <a:endParaRPr/>
          </a:p>
          <a:p>
            <a:pPr marL="457200" lvl="0" indent="-298450" algn="l" rtl="0">
              <a:spcBef>
                <a:spcPts val="0"/>
              </a:spcBef>
              <a:spcAft>
                <a:spcPts val="0"/>
              </a:spcAft>
              <a:buSzPts val="1100"/>
              <a:buChar char="●"/>
            </a:pPr>
            <a:r>
              <a:rPr lang="en"/>
              <a:t>Chat with Zije to ask if he would like to check it. </a:t>
            </a:r>
            <a:endParaRPr/>
          </a:p>
          <a:p>
            <a:pPr marL="457200" lvl="0" indent="-298450" algn="l" rtl="0">
              <a:spcBef>
                <a:spcPts val="0"/>
              </a:spcBef>
              <a:spcAft>
                <a:spcPts val="0"/>
              </a:spcAft>
              <a:buSzPts val="1100"/>
              <a:buChar char="●"/>
            </a:pPr>
            <a:r>
              <a:rPr lang="en"/>
              <a:t>Check multiplicity.</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e4cb49b7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e4cb49b7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 DP sample.</a:t>
            </a:r>
            <a:endParaRPr/>
          </a:p>
          <a:p>
            <a:pPr marL="457200" lvl="0" indent="-298450" algn="l" rtl="0">
              <a:spcBef>
                <a:spcPts val="0"/>
              </a:spcBef>
              <a:spcAft>
                <a:spcPts val="0"/>
              </a:spcAft>
              <a:buSzPts val="1100"/>
              <a:buChar char="●"/>
            </a:pPr>
            <a:r>
              <a:rPr lang="en"/>
              <a:t>Scan px and py and make the same efficiency plot (after understanding the scaling in z)</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e4a513d61d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e4a513d61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35af5f5f9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35af5f5f9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e4cbc4490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e4cbc4490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How is the cross section taken into account?</a:t>
            </a:r>
            <a:endParaRPr/>
          </a:p>
          <a:p>
            <a:pPr marL="914400" lvl="1" indent="-298450" algn="l" rtl="0">
              <a:spcBef>
                <a:spcPts val="0"/>
              </a:spcBef>
              <a:spcAft>
                <a:spcPts val="0"/>
              </a:spcAft>
              <a:buSzPts val="1100"/>
              <a:buChar char="○"/>
            </a:pPr>
            <a:r>
              <a:rPr lang="en"/>
              <a:t>Gamma needs to be high for purple and low for green.</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e2cd3d625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e2cd3d625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e411eb36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e411eb3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e411eb36c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e411eb36c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e411eb36c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e411eb36c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e411eb36c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e411eb36c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e411eb36c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e411eb36c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e411eb36c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e411eb36c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e187c7e0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e187c7e0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e2ae1521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e2ae1521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f0793cf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f0793c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e187c7e08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e187c7e08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e2ae15218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e2ae15218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e187c7e08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e187c7e08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e2ae15218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7" name="Google Shape;1687;ge2ae15218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e187c7e08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e187c7e08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e42f2ac7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e42f2ac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e42f2ac7a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e42f2ac7a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b80d1a85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b80d1a8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Phil’s questions:</a:t>
            </a:r>
            <a:endParaRPr sz="2200"/>
          </a:p>
          <a:p>
            <a:pPr marL="457200" lvl="0" indent="-368300" algn="l" rtl="0">
              <a:spcBef>
                <a:spcPts val="0"/>
              </a:spcBef>
              <a:spcAft>
                <a:spcPts val="0"/>
              </a:spcAft>
              <a:buSzPts val="2200"/>
              <a:buChar char="●"/>
            </a:pPr>
            <a:r>
              <a:rPr lang="en" sz="2200"/>
              <a:t>Are you normalizing the inputs?</a:t>
            </a:r>
            <a:endParaRPr sz="2200"/>
          </a:p>
          <a:p>
            <a:pPr marL="914400" lvl="1" indent="-368300" algn="l" rtl="0">
              <a:spcBef>
                <a:spcPts val="0"/>
              </a:spcBef>
              <a:spcAft>
                <a:spcPts val="0"/>
              </a:spcAft>
              <a:buSzPts val="2200"/>
              <a:buChar char="○"/>
            </a:pPr>
            <a:r>
              <a:rPr lang="en" sz="2200"/>
              <a:t>No, not necessary since their scale doesn’t change during inference.</a:t>
            </a:r>
            <a:endParaRPr sz="2200"/>
          </a:p>
          <a:p>
            <a:pPr marL="914400" lvl="1" indent="-368300" algn="l" rtl="0">
              <a:spcBef>
                <a:spcPts val="0"/>
              </a:spcBef>
              <a:spcAft>
                <a:spcPts val="0"/>
              </a:spcAft>
              <a:buSzPts val="2200"/>
              <a:buChar char="○"/>
            </a:pPr>
            <a:r>
              <a:rPr lang="en" sz="2200"/>
              <a:t>As for the predicted outputs, tried to normalize them so that x,y,z have the same scale but resulted in much worse performance (because you have to inverse-scale to get the reco values). Best to separate them at this point.</a:t>
            </a:r>
            <a:endParaRPr sz="2200"/>
          </a:p>
          <a:p>
            <a:pPr marL="457200" lvl="0" indent="-368300" algn="l" rtl="0">
              <a:spcBef>
                <a:spcPts val="0"/>
              </a:spcBef>
              <a:spcAft>
                <a:spcPts val="0"/>
              </a:spcAft>
              <a:buSzPts val="2200"/>
              <a:buChar char="●"/>
            </a:pPr>
            <a:r>
              <a:rPr lang="en" sz="2200"/>
              <a:t>Is true x position fixed?</a:t>
            </a:r>
            <a:endParaRPr sz="2200"/>
          </a:p>
          <a:p>
            <a:pPr marL="914400" lvl="1" indent="-368300" algn="l" rtl="0">
              <a:spcBef>
                <a:spcPts val="0"/>
              </a:spcBef>
              <a:spcAft>
                <a:spcPts val="0"/>
              </a:spcAft>
              <a:buSzPts val="2200"/>
              <a:buChar char="○"/>
            </a:pPr>
            <a:r>
              <a:rPr lang="en" sz="2200"/>
              <a:t>Nope …  </a:t>
            </a:r>
            <a:endParaRPr sz="2200"/>
          </a:p>
          <a:p>
            <a:pPr marL="457200" lvl="0" indent="-368300" algn="l" rtl="0">
              <a:spcBef>
                <a:spcPts val="0"/>
              </a:spcBef>
              <a:spcAft>
                <a:spcPts val="0"/>
              </a:spcAft>
              <a:buSzPts val="2200"/>
              <a:buChar char="●"/>
            </a:pPr>
            <a:r>
              <a:rPr lang="en" sz="2200"/>
              <a:t>Mix DY and Dark Photon. (Mix training maybe with proton)</a:t>
            </a:r>
            <a:endParaRPr sz="22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e3e26490e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e3e26490e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e3e26490e9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e3e26490e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5f0793cf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5f0793c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3e26490e9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3e26490e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Px and py can be in any directions.</a:t>
            </a:r>
            <a:endParaRPr/>
          </a:p>
          <a:p>
            <a:pPr marL="457200" lvl="0" indent="-298450" algn="l" rtl="0">
              <a:spcBef>
                <a:spcPts val="0"/>
              </a:spcBef>
              <a:spcAft>
                <a:spcPts val="0"/>
              </a:spcAft>
              <a:buSzPts val="1100"/>
              <a:buChar char="●"/>
            </a:pPr>
            <a:r>
              <a:rPr lang="en"/>
              <a:t>Generated particles might go outside.</a:t>
            </a:r>
            <a:endParaRPr/>
          </a:p>
          <a:p>
            <a:pPr marL="457200" lvl="0" indent="-298450" algn="l" rtl="0">
              <a:spcBef>
                <a:spcPts val="0"/>
              </a:spcBef>
              <a:spcAft>
                <a:spcPts val="0"/>
              </a:spcAft>
              <a:buSzPts val="1100"/>
              <a:buChar char="●"/>
            </a:pPr>
            <a:r>
              <a:rPr lang="en"/>
              <a:t>Reconstruction efficiency.</a:t>
            </a:r>
            <a:endParaRPr/>
          </a:p>
          <a:p>
            <a:pPr marL="457200" lvl="0" indent="-298450" algn="l" rtl="0">
              <a:spcBef>
                <a:spcPts val="0"/>
              </a:spcBef>
              <a:spcAft>
                <a:spcPts val="0"/>
              </a:spcAft>
              <a:buSzPts val="1100"/>
              <a:buChar char="●"/>
            </a:pPr>
            <a:r>
              <a:rPr lang="en"/>
              <a:t>Fix energy of the muon.</a:t>
            </a:r>
            <a:endParaRPr/>
          </a:p>
          <a:p>
            <a:pPr marL="457200" lvl="0" indent="-298450" algn="l" rtl="0">
              <a:spcBef>
                <a:spcPts val="0"/>
              </a:spcBef>
              <a:spcAft>
                <a:spcPts val="0"/>
              </a:spcAft>
              <a:buSzPts val="1100"/>
              <a:buChar char="●"/>
            </a:pPr>
            <a:r>
              <a:rPr lang="en"/>
              <a:t>Start px,py=0, and pz fixed.</a:t>
            </a:r>
            <a:endParaRPr/>
          </a:p>
          <a:p>
            <a:pPr marL="457200" lvl="0" indent="-298450" algn="l" rtl="0">
              <a:spcBef>
                <a:spcPts val="0"/>
              </a:spcBef>
              <a:spcAft>
                <a:spcPts val="0"/>
              </a:spcAft>
              <a:buSzPts val="1100"/>
              <a:buChar char="●"/>
            </a:pPr>
            <a:r>
              <a:rPr lang="en"/>
              <a:t>Do a constant pz (80 GeV). </a:t>
            </a:r>
            <a:endParaRPr/>
          </a:p>
          <a:p>
            <a:pPr marL="457200" lvl="0" indent="-298450" algn="l" rtl="0">
              <a:spcBef>
                <a:spcPts val="0"/>
              </a:spcBef>
              <a:spcAft>
                <a:spcPts val="0"/>
              </a:spcAft>
              <a:buSzPts val="1100"/>
              <a:buChar char="●"/>
            </a:pPr>
            <a:r>
              <a:rPr lang="en"/>
              <a:t>Do uncertainty bars.</a:t>
            </a:r>
            <a:endParaRPr/>
          </a:p>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e187c7e08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e187c7e08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e187c7e08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e187c7e08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80a008c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80a008c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e298635c5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e298635c5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e298635c5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e298635c5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b7fa0ded1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b7fa0ded1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e24991cd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4" name="Google Shape;1804;ge24991cd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Some of the config files are empty.</a:t>
            </a:r>
            <a:endParaRPr/>
          </a:p>
          <a:p>
            <a:pPr marL="457200" lvl="0" indent="-298450" algn="l" rtl="0">
              <a:spcBef>
                <a:spcPts val="0"/>
              </a:spcBef>
              <a:spcAft>
                <a:spcPts val="0"/>
              </a:spcAft>
              <a:buSzPts val="1100"/>
              <a:buChar char="●"/>
            </a:pPr>
            <a:r>
              <a:rPr lang="en"/>
              <a:t>Mass res would not depends that much. </a:t>
            </a:r>
            <a:endParaRPr/>
          </a:p>
          <a:p>
            <a:pPr marL="457200" lvl="0" indent="-298450" algn="l" rtl="0">
              <a:spcBef>
                <a:spcPts val="0"/>
              </a:spcBef>
              <a:spcAft>
                <a:spcPts val="0"/>
              </a:spcAft>
              <a:buSzPts val="1100"/>
              <a:buChar char="●"/>
            </a:pPr>
            <a:r>
              <a:rPr lang="en"/>
              <a:t>Acceptance is more interesting.</a:t>
            </a:r>
            <a:endParaRPr/>
          </a:p>
          <a:p>
            <a:pPr marL="457200" lvl="0" indent="-298450" algn="l" rtl="0">
              <a:spcBef>
                <a:spcPts val="0"/>
              </a:spcBef>
              <a:spcAft>
                <a:spcPts val="0"/>
              </a:spcAft>
              <a:buSzPts val="1100"/>
              <a:buChar char="●"/>
            </a:pPr>
            <a:r>
              <a:rPr lang="en"/>
              <a:t>There could be some truth info mistakenly goes into the reco.</a:t>
            </a:r>
            <a:endParaRPr/>
          </a:p>
          <a:p>
            <a:pPr marL="457200" lvl="0" indent="-298450" algn="l" rtl="0">
              <a:spcBef>
                <a:spcPts val="0"/>
              </a:spcBef>
              <a:spcAft>
                <a:spcPts val="0"/>
              </a:spcAft>
              <a:buSzPts val="1100"/>
              <a:buChar char="●"/>
            </a:pPr>
            <a:r>
              <a:rPr lang="en"/>
              <a:t>Coordinate with David a bit. </a:t>
            </a:r>
            <a:endParaRPr/>
          </a:p>
          <a:p>
            <a:pPr marL="914400" lvl="1" indent="-298450" algn="l" rtl="0">
              <a:spcBef>
                <a:spcPts val="0"/>
              </a:spcBef>
              <a:spcAft>
                <a:spcPts val="0"/>
              </a:spcAft>
              <a:buSzPts val="1100"/>
              <a:buChar char="○"/>
            </a:pPr>
            <a:r>
              <a:rPr lang="en"/>
              <a:t>Zije will be working on similar things with thesis.</a:t>
            </a:r>
            <a:endParaRPr/>
          </a:p>
          <a:p>
            <a:pPr marL="457200" lvl="0" indent="-298450" algn="l" rtl="0">
              <a:spcBef>
                <a:spcPts val="0"/>
              </a:spcBef>
              <a:spcAft>
                <a:spcPts val="0"/>
              </a:spcAft>
              <a:buSzPts val="1100"/>
              <a:buChar char="●"/>
            </a:pPr>
            <a:r>
              <a:rPr lang="en"/>
              <a:t>Acceptance might be quite low now.</a:t>
            </a:r>
            <a:endParaRPr/>
          </a:p>
          <a:p>
            <a:pPr marL="457200" lvl="0" indent="-298450" algn="l" rtl="0">
              <a:spcBef>
                <a:spcPts val="0"/>
              </a:spcBef>
              <a:spcAft>
                <a:spcPts val="0"/>
              </a:spcAft>
              <a:buSzPts val="1100"/>
              <a:buChar char="●"/>
            </a:pPr>
            <a:r>
              <a:rPr lang="en"/>
              <a:t>Might be able to increase.</a:t>
            </a:r>
            <a:endParaRPr/>
          </a:p>
          <a:p>
            <a:pPr marL="457200" lvl="0" indent="-298450" algn="l" rtl="0">
              <a:spcBef>
                <a:spcPts val="0"/>
              </a:spcBef>
              <a:spcAft>
                <a:spcPts val="0"/>
              </a:spcAft>
              <a:buSzPts val="1100"/>
              <a:buChar char="●"/>
            </a:pPr>
            <a:r>
              <a:rPr lang="en"/>
              <a:t>Add another layer into the track reconstruction.</a:t>
            </a:r>
            <a:endParaRPr/>
          </a:p>
          <a:p>
            <a:pPr marL="457200" lvl="0" indent="-298450" algn="l" rtl="0">
              <a:spcBef>
                <a:spcPts val="0"/>
              </a:spcBef>
              <a:spcAft>
                <a:spcPts val="0"/>
              </a:spcAft>
              <a:buSzPts val="1100"/>
              <a:buChar char="●"/>
            </a:pPr>
            <a:r>
              <a:rPr lang="en"/>
              <a:t>DPs are configured differently than each other.</a:t>
            </a:r>
            <a:endParaRPr/>
          </a:p>
          <a:p>
            <a:pPr marL="914400" lvl="1" indent="-298450" algn="l" rtl="0">
              <a:spcBef>
                <a:spcPts val="0"/>
              </a:spcBef>
              <a:spcAft>
                <a:spcPts val="0"/>
              </a:spcAft>
              <a:buSzPts val="1100"/>
              <a:buChar char="○"/>
            </a:pPr>
            <a:r>
              <a:rPr lang="en"/>
              <a:t>Give info in x position.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e292b4c1b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e292b4c1b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e292b4c1b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e292b4c1b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47d04b441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47d04b44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3680866b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3680866b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e32ec2f86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e32ec2f8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e292b4c1b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e292b4c1b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e292b4c1b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e292b4c1b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e292b4c1b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e292b4c1b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422ce62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422ce62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Check with Cristina. </a:t>
            </a:r>
            <a:endParaRPr/>
          </a:p>
          <a:p>
            <a:pPr marL="457200" lvl="0" indent="-298450" algn="l" rtl="0">
              <a:spcBef>
                <a:spcPts val="0"/>
              </a:spcBef>
              <a:spcAft>
                <a:spcPts val="0"/>
              </a:spcAft>
              <a:buSzPts val="1100"/>
              <a:buChar char="●"/>
            </a:pPr>
            <a:r>
              <a:rPr lang="en"/>
              <a:t>Add acceptance weights. </a:t>
            </a:r>
            <a:endParaRPr/>
          </a:p>
          <a:p>
            <a:pPr marL="457200" lvl="0" indent="-298450" algn="l" rtl="0">
              <a:spcBef>
                <a:spcPts val="0"/>
              </a:spcBef>
              <a:spcAft>
                <a:spcPts val="0"/>
              </a:spcAft>
              <a:buSzPts val="1100"/>
              <a:buChar char="●"/>
            </a:pPr>
            <a:r>
              <a:rPr lang="en"/>
              <a:t>Reco efficiency </a:t>
            </a:r>
            <a:endParaRPr/>
          </a:p>
          <a:p>
            <a:pPr marL="457200" lvl="0" indent="-298450" algn="l" rtl="0">
              <a:spcBef>
                <a:spcPts val="0"/>
              </a:spcBef>
              <a:spcAft>
                <a:spcPts val="0"/>
              </a:spcAft>
              <a:buSzPts val="1100"/>
              <a:buChar char="●"/>
            </a:pPr>
            <a:r>
              <a:rPr lang="en"/>
              <a:t>Do muon gun and displace it for the whole range.</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e28b15cd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e28b15cd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e15f34f7a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e15f34f7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e28b15cd8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e28b15cd8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b7fa0ded1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b7fa0ded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e100e072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e100e072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3680866bd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3680866b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e100e072b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e100e072b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e100e072b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e100e072b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the actual mass resolution</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e1b05cf34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e1b05cf3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Digging into the vertex resolution.</a:t>
            </a:r>
            <a:endParaRPr/>
          </a:p>
          <a:p>
            <a:pPr marL="457200" lvl="0" indent="-298450" algn="l" rtl="0">
              <a:spcBef>
                <a:spcPts val="0"/>
              </a:spcBef>
              <a:spcAft>
                <a:spcPts val="0"/>
              </a:spcAft>
              <a:buSzPts val="1100"/>
              <a:buChar char="●"/>
            </a:pPr>
            <a:r>
              <a:rPr lang="en"/>
              <a:t>Adding the y information.</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e1b05cf34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e1b05cf34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Need to apply cuts to the quality of the tracks. (apply cuts).</a:t>
            </a:r>
            <a:endParaRPr/>
          </a:p>
          <a:p>
            <a:pPr marL="457200" lvl="0" indent="-298450" algn="l" rtl="0">
              <a:spcBef>
                <a:spcPts val="0"/>
              </a:spcBef>
              <a:spcAft>
                <a:spcPts val="0"/>
              </a:spcAft>
              <a:buSzPts val="1100"/>
              <a:buChar char="●"/>
            </a:pPr>
            <a:r>
              <a:rPr lang="en"/>
              <a:t>Tracking meeting.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e0b238f6b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e0b238f6b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e0b238f6b7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e0b238f6b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e0b238f6b7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e0b238f6b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Might be a feature of spinquest.</a:t>
            </a:r>
            <a:endParaRPr/>
          </a:p>
          <a:p>
            <a:pPr marL="0" lvl="0" indent="0" algn="l" rtl="0">
              <a:spcBef>
                <a:spcPts val="0"/>
              </a:spcBef>
              <a:spcAft>
                <a:spcPts val="0"/>
              </a:spcAft>
              <a:buNone/>
            </a:pPr>
            <a:r>
              <a:rPr lang="en"/>
              <a:t>Bias in spinquest.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check geometrically for the sailor case.</a:t>
            </a:r>
            <a:endParaRPr/>
          </a:p>
          <a:p>
            <a:pPr marL="457200" lvl="0" indent="-298450" algn="l" rtl="0">
              <a:spcBef>
                <a:spcPts val="0"/>
              </a:spcBef>
              <a:spcAft>
                <a:spcPts val="0"/>
              </a:spcAft>
              <a:buSzPts val="1100"/>
              <a:buChar char="●"/>
            </a:pPr>
            <a:r>
              <a:rPr lang="en"/>
              <a:t>Check Seagull events that didn’t get reconstructed.</a:t>
            </a:r>
            <a:endParaRPr/>
          </a:p>
          <a:p>
            <a:pPr marL="914400" lvl="1" indent="-298450" algn="l" rtl="0">
              <a:spcBef>
                <a:spcPts val="0"/>
              </a:spcBef>
              <a:spcAft>
                <a:spcPts val="0"/>
              </a:spcAft>
              <a:buSzPts val="1100"/>
              <a:buChar char="○"/>
            </a:pPr>
            <a:r>
              <a:rPr lang="en"/>
              <a:t>Good to see if we’re losing both tracks.</a:t>
            </a:r>
            <a:endParaRPr/>
          </a:p>
          <a:p>
            <a:pPr marL="457200" lvl="0" indent="-298450" algn="l" rtl="0">
              <a:spcBef>
                <a:spcPts val="0"/>
              </a:spcBef>
              <a:spcAft>
                <a:spcPts val="0"/>
              </a:spcAft>
              <a:buSzPts val="1100"/>
              <a:buChar char="●"/>
            </a:pPr>
            <a:r>
              <a:rPr lang="en"/>
              <a:t>Maybe sign error for the coordinate.</a:t>
            </a:r>
            <a:endParaRPr/>
          </a:p>
          <a:p>
            <a:pPr marL="457200" lvl="0" indent="-298450" algn="l" rtl="0">
              <a:spcBef>
                <a:spcPts val="0"/>
              </a:spcBef>
              <a:spcAft>
                <a:spcPts val="0"/>
              </a:spcAft>
              <a:buSzPts val="1100"/>
              <a:buChar char="●"/>
            </a:pPr>
            <a:r>
              <a:rPr lang="en"/>
              <a:t>Dark photon might have different acceptance for sailor and seagull.</a:t>
            </a:r>
            <a:endParaRPr/>
          </a:p>
          <a:p>
            <a:pPr marL="914400" lvl="1" indent="-298450" algn="l" rtl="0">
              <a:spcBef>
                <a:spcPts val="0"/>
              </a:spcBef>
              <a:spcAft>
                <a:spcPts val="0"/>
              </a:spcAft>
              <a:buSzPts val="1100"/>
              <a:buChar char="○"/>
            </a:pPr>
            <a:r>
              <a:rPr lang="en"/>
              <a:t>Less magnetic field.</a:t>
            </a:r>
            <a:endParaRPr/>
          </a:p>
          <a:p>
            <a:pPr marL="914400" lvl="1" indent="-298450" algn="l" rtl="0">
              <a:spcBef>
                <a:spcPts val="0"/>
              </a:spcBef>
              <a:spcAft>
                <a:spcPts val="0"/>
              </a:spcAft>
              <a:buSzPts val="1100"/>
              <a:buChar char="○"/>
            </a:pPr>
            <a:r>
              <a:rPr lang="en"/>
              <a:t>FMag sweep most of the events (from target)</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e0b238f6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e0b238f6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e0b238f6b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e0b238f6b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e0b238f6b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e0b238f6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ba4b983bb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ba4b983bb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e0b238f6b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e0b238f6b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e0d71a6e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e0d71a6e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e0d71a6e7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4" name="Google Shape;2014;ge0d71a6e7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e0d71a6e7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e0d71a6e7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dbbee8709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dbbee870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dbbee8709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dbbee8709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df43a8aa4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df43a8aa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df43a8aa4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df43a8aa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df513579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df513579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df43a8aa4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df43a8aa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3ba4b983bb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3ba4b983bb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df51357962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df5135796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df87381b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df87381b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dae3e46a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dae3e46a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dae3e46a9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dae3e46a9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dd8f29a4c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dd8f29a4c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dd8f29a4c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8" name="Google Shape;2118;gdd8f29a4c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dd8f29a4c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dd8f29a4c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db026356d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db026356d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Topology might be different.</a:t>
            </a:r>
            <a:endParaRPr/>
          </a:p>
          <a:p>
            <a:pPr marL="457200" lvl="0" indent="-298450" algn="l" rtl="0">
              <a:spcBef>
                <a:spcPts val="0"/>
              </a:spcBef>
              <a:spcAft>
                <a:spcPts val="0"/>
              </a:spcAft>
              <a:buSzPts val="1100"/>
              <a:buChar char="●"/>
            </a:pPr>
            <a:r>
              <a:rPr lang="en"/>
              <a:t>Check the average momentum in each bin.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de6a71b92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de6a71b9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de6a71b92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de6a71b92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3ba4b983bb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3ba4b983bb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de9ba0f9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de9ba0f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dae3e46a9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dae3e46a9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Pz for all of them is the most correct way. </a:t>
            </a:r>
            <a:endParaRPr/>
          </a:p>
          <a:p>
            <a:pPr marL="457200" lvl="0" indent="-298450" algn="l" rtl="0">
              <a:spcBef>
                <a:spcPts val="0"/>
              </a:spcBef>
              <a:spcAft>
                <a:spcPts val="0"/>
              </a:spcAft>
              <a:buSzPts val="1100"/>
              <a:buChar char="●"/>
            </a:pPr>
            <a:r>
              <a:rPr lang="en"/>
              <a:t>Use all the truh info.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dae3e46a9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dae3e46a9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gdb929a5c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4" name="Google Shape;2194;gdb929a5c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dd129944a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dd129944a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dce71f87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dce71f87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dce71f87a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dce71f87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dd129944a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dd129944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dd129944a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dd129944a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dd129944a3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dd129944a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680866bd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680866bd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dd129944a3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dd129944a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Extend the range,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dd129944a3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dd129944a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dd129944a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dd129944a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d8071605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d8071605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Physics reason: muon lose 7GeV at the Fmag</a:t>
            </a:r>
            <a:endParaRPr/>
          </a:p>
          <a:p>
            <a:pPr marL="457200" lvl="0" indent="-298450" algn="l" rtl="0">
              <a:spcBef>
                <a:spcPts val="0"/>
              </a:spcBef>
              <a:spcAft>
                <a:spcPts val="0"/>
              </a:spcAft>
              <a:buSzPts val="1100"/>
              <a:buChar char="●"/>
            </a:pPr>
            <a:r>
              <a:rPr lang="en"/>
              <a:t>Fmag is complicated</a:t>
            </a:r>
            <a:endParaRPr/>
          </a:p>
          <a:p>
            <a:pPr marL="457200" lvl="0" indent="-298450" algn="l" rtl="0">
              <a:spcBef>
                <a:spcPts val="0"/>
              </a:spcBef>
              <a:spcAft>
                <a:spcPts val="0"/>
              </a:spcAft>
              <a:buSzPts val="1100"/>
              <a:buChar char="●"/>
            </a:pPr>
            <a:r>
              <a:rPr lang="en"/>
              <a:t>Can take muon and assume a trajectory that spread at the front of the Fmag.</a:t>
            </a:r>
            <a:endParaRPr/>
          </a:p>
          <a:p>
            <a:pPr marL="457200" lvl="0" indent="-298450" algn="l" rtl="0">
              <a:spcBef>
                <a:spcPts val="0"/>
              </a:spcBef>
              <a:spcAft>
                <a:spcPts val="0"/>
              </a:spcAft>
              <a:buSzPts val="1100"/>
              <a:buChar char="●"/>
            </a:pPr>
            <a:r>
              <a:rPr lang="en"/>
              <a:t>Momentum doesn’t change.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d905c34c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d905c34c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d905c34c1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d905c34c1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10k signal events</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d40d4014d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d40d4014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ccc546338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ccc54633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ce1b9e12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ce1b9e12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cf31aacd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cf31aacd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3680866bd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3680866bd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cc701e14e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cc701e14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cc701e14e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cc701e14e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59b5e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59b5e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c92db88a7a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c92db88a7a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ccc546338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ccc546338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dd129944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dd12994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dd129944a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dd129944a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36822cf7c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36822cf7c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6822cf7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36822cf7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b9ffb9d4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3b9ffb9d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47d04b441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47d04b441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f46971dfb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f46971df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474575d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474575d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3b9ffb9d4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3b9ffb9d4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ba4b983bb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ba4b983b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b9ffb9d4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3b9ffb9d4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3b9ffb9d4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3b9ffb9d4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ccc0c3d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ccc0c3d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ccc0c3dd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2ccc0c3dd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2ccc0c3dd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2ccc0c3dd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21eff2e00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21eff2e00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47d04b441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47d04b441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21eff2e004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21eff2e00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DPmuons_resolution_2_FMAG_noDC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1d3ab31af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1d3ab31af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DPmuons_resolution_2_FMAG_noDC</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21eff2e00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21eff2e00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DPmuons_resolution_2_FMAG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225ade8c0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225ade8c0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25ade8c0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225ade8c0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5ade8c0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5ade8c0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535f816a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2535f816a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DPmuons_resolution_2_FMAG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2535f816a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2535f816a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DPmuons_resolution_2_FMAG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256d53849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256d53849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225259cf7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225259cf7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7d04b441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47d04b441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56d53849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56d53849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225259cf7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225259cf7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225259cf72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225259cf7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225259cf7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225259cf7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2681e9cbe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2681e9cbe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21967c36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21967c36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21967c365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21967c365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2535f816a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2535f816a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535f816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535f816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050">
                <a:solidFill>
                  <a:schemeClr val="dk1"/>
                </a:solidFill>
                <a:highlight>
                  <a:srgbClr val="FFFFFF"/>
                </a:highlight>
              </a:rPr>
              <a:t>plot/20-04-2022DP_track_accept_muons.pdf</a:t>
            </a:r>
            <a:endParaRPr sz="1050">
              <a:solidFill>
                <a:schemeClr val="dk1"/>
              </a:solidFill>
              <a:highlight>
                <a:srgbClr val="FFFFFF"/>
              </a:highlight>
            </a:endParaRPr>
          </a:p>
          <a:p>
            <a:pPr marL="457200" lvl="0" indent="-298450" algn="l" rtl="0">
              <a:lnSpc>
                <a:spcPct val="115000"/>
              </a:lnSpc>
              <a:spcBef>
                <a:spcPts val="0"/>
              </a:spcBef>
              <a:spcAft>
                <a:spcPts val="0"/>
              </a:spcAft>
              <a:buSzPts val="1100"/>
              <a:buChar char="●"/>
            </a:pPr>
            <a:r>
              <a:rPr lang="en" sz="1050">
                <a:solidFill>
                  <a:schemeClr val="dk1"/>
                </a:solidFill>
                <a:highlight>
                  <a:srgbClr val="FFFFFF"/>
                </a:highlight>
              </a:rPr>
              <a:t>plot/20-04-2022DP_trigger_accept.pdf</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2833b6f4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22833b6f4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050">
                <a:solidFill>
                  <a:schemeClr val="dk1"/>
                </a:solidFill>
                <a:highlight>
                  <a:srgbClr val="FFFFFF"/>
                </a:highlight>
              </a:rPr>
              <a:t>plot/20-04-2022DP_track_accept_muons.pdf</a:t>
            </a:r>
            <a:endParaRPr sz="1050">
              <a:solidFill>
                <a:schemeClr val="dk1"/>
              </a:solidFill>
              <a:highlight>
                <a:srgbClr val="FFFFFF"/>
              </a:highlight>
            </a:endParaRPr>
          </a:p>
          <a:p>
            <a:pPr marL="457200" lvl="0" indent="-298450" algn="l" rtl="0">
              <a:lnSpc>
                <a:spcPct val="115000"/>
              </a:lnSpc>
              <a:spcBef>
                <a:spcPts val="0"/>
              </a:spcBef>
              <a:spcAft>
                <a:spcPts val="0"/>
              </a:spcAft>
              <a:buSzPts val="1100"/>
              <a:buChar char="●"/>
            </a:pPr>
            <a:r>
              <a:rPr lang="en" sz="1050">
                <a:solidFill>
                  <a:schemeClr val="dk1"/>
                </a:solidFill>
                <a:highlight>
                  <a:srgbClr val="FFFFFF"/>
                </a:highlight>
              </a:rPr>
              <a:t>plot/20-04-2022DP_trigger_accept.pdf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49a56b01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49a56b01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Tracks will be rejected if have too few hits</a:t>
            </a:r>
            <a:endParaRPr/>
          </a:p>
          <a:p>
            <a:pPr marL="457200" lvl="0" indent="-298450" algn="l" rtl="0">
              <a:spcBef>
                <a:spcPts val="0"/>
              </a:spcBef>
              <a:spcAft>
                <a:spcPts val="0"/>
              </a:spcAft>
              <a:buSzPts val="1100"/>
              <a:buChar char="●"/>
            </a:pPr>
            <a:r>
              <a:rPr lang="en"/>
              <a:t>Track has to have at least 1 hit on one of the pairs wires and 4 hits overall.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2535f816a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2535f816a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050">
                <a:solidFill>
                  <a:schemeClr val="dk1"/>
                </a:solidFill>
                <a:highlight>
                  <a:srgbClr val="FFFFFF"/>
                </a:highlight>
              </a:rPr>
              <a:t>plot/20-04-2022DP_track_accept_muons_z500_600.pdf</a:t>
            </a:r>
            <a:endParaRPr sz="1050">
              <a:solidFill>
                <a:schemeClr val="dk1"/>
              </a:solidFill>
              <a:highlight>
                <a:srgbClr val="FFFFFF"/>
              </a:highlight>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26b0739b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26b0739b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226ce02aa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226ce02aa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050">
                <a:solidFill>
                  <a:schemeClr val="dk1"/>
                </a:solidFill>
                <a:highlight>
                  <a:srgbClr val="FFFFFF"/>
                </a:highlight>
              </a:rPr>
              <a:t>plot/20-04-2022DP_track_accept_muons.pdf</a:t>
            </a:r>
            <a:endParaRPr sz="1050">
              <a:solidFill>
                <a:schemeClr val="dk1"/>
              </a:solidFill>
              <a:highlight>
                <a:srgbClr val="FFFFFF"/>
              </a:highlight>
            </a:endParaRPr>
          </a:p>
          <a:p>
            <a:pPr marL="457200" lvl="0" indent="-298450" algn="l" rtl="0">
              <a:lnSpc>
                <a:spcPct val="115000"/>
              </a:lnSpc>
              <a:spcBef>
                <a:spcPts val="0"/>
              </a:spcBef>
              <a:spcAft>
                <a:spcPts val="0"/>
              </a:spcAft>
              <a:buSzPts val="1100"/>
              <a:buChar char="●"/>
            </a:pPr>
            <a:r>
              <a:rPr lang="en" sz="1050">
                <a:solidFill>
                  <a:schemeClr val="dk1"/>
                </a:solidFill>
                <a:highlight>
                  <a:srgbClr val="FFFFFF"/>
                </a:highlight>
              </a:rPr>
              <a:t>plot/20-04-2022DP_trigger_accept.pdf</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6ce02aa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6ce02aa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050">
                <a:solidFill>
                  <a:schemeClr val="dk1"/>
                </a:solidFill>
                <a:highlight>
                  <a:srgbClr val="FFFFFF"/>
                </a:highlight>
              </a:rPr>
              <a:t>plot/20-04-2022DP_track_accept_muons_z500_600.pdf</a:t>
            </a:r>
            <a:endParaRPr sz="1050">
              <a:solidFill>
                <a:schemeClr val="dk1"/>
              </a:solidFill>
              <a:highlight>
                <a:srgbClr val="FFFFFF"/>
              </a:highlight>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22934ba7c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22934ba7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22934ba7c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22934ba7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2934ba7c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22934ba7c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Notebook: APElectrons_eff_1_ECAL_Trigger_noDC_z200_600</a:t>
            </a:r>
            <a:endParaRPr/>
          </a:p>
          <a:p>
            <a:pPr marL="914400" lvl="0" indent="-298450" algn="l" rtl="0">
              <a:lnSpc>
                <a:spcPct val="115000"/>
              </a:lnSpc>
              <a:spcBef>
                <a:spcPts val="0"/>
              </a:spcBef>
              <a:spcAft>
                <a:spcPts val="0"/>
              </a:spcAft>
              <a:buSzPts val="1100"/>
              <a:buChar char="●"/>
            </a:pPr>
            <a:r>
              <a:rPr lang="en" sz="1050">
                <a:solidFill>
                  <a:schemeClr val="dk1"/>
                </a:solidFill>
              </a:rPr>
              <a:t>plot/26-04-2022DP_track_accept_electrons.pdf</a:t>
            </a:r>
            <a:endParaRPr sz="1050">
              <a:solidFill>
                <a:schemeClr val="dk1"/>
              </a:solidFill>
            </a:endParaRPr>
          </a:p>
          <a:p>
            <a:pPr marL="914400" lvl="0" indent="-295275" algn="l" rtl="0">
              <a:lnSpc>
                <a:spcPct val="115000"/>
              </a:lnSpc>
              <a:spcBef>
                <a:spcPts val="0"/>
              </a:spcBef>
              <a:spcAft>
                <a:spcPts val="0"/>
              </a:spcAft>
              <a:buClr>
                <a:schemeClr val="dk1"/>
              </a:buClr>
              <a:buSzPts val="1050"/>
              <a:buChar char="●"/>
            </a:pPr>
            <a:r>
              <a:rPr lang="en" sz="1050">
                <a:solidFill>
                  <a:schemeClr val="dk1"/>
                </a:solidFill>
              </a:rPr>
              <a:t>plot/26-04-2022</a:t>
            </a:r>
            <a:endParaRPr sz="105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22934ba7c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22934ba7c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Notebook: APElectrons_eff_1_ECAL_Trigger_noDC_z200_600</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22934ba7c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22934ba7c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22934ba7c4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22934ba7c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47d04b441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47d04b44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22934ba7c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22934ba7c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Notebook: APElectrons_eff_2_ECAL_Trigger_DC_z200_600</a:t>
            </a:r>
            <a:endParaRPr/>
          </a:p>
          <a:p>
            <a:pPr marL="914400" lvl="0" indent="-298450" algn="l" rtl="0">
              <a:lnSpc>
                <a:spcPct val="115000"/>
              </a:lnSpc>
              <a:spcBef>
                <a:spcPts val="0"/>
              </a:spcBef>
              <a:spcAft>
                <a:spcPts val="0"/>
              </a:spcAft>
              <a:buSzPts val="1100"/>
              <a:buChar char="●"/>
            </a:pPr>
            <a:r>
              <a:rPr lang="en" sz="1050">
                <a:solidFill>
                  <a:schemeClr val="dk1"/>
                </a:solidFill>
              </a:rPr>
              <a:t>plot/26-04-2022DP_track_accept_electrons.pdf</a:t>
            </a:r>
            <a:endParaRPr sz="1050">
              <a:solidFill>
                <a:schemeClr val="dk1"/>
              </a:solidFill>
            </a:endParaRPr>
          </a:p>
          <a:p>
            <a:pPr marL="914400" lvl="0" indent="-295275" algn="l" rtl="0">
              <a:lnSpc>
                <a:spcPct val="115000"/>
              </a:lnSpc>
              <a:spcBef>
                <a:spcPts val="0"/>
              </a:spcBef>
              <a:spcAft>
                <a:spcPts val="0"/>
              </a:spcAft>
              <a:buClr>
                <a:schemeClr val="dk1"/>
              </a:buClr>
              <a:buSzPts val="1050"/>
              <a:buChar char="●"/>
            </a:pPr>
            <a:r>
              <a:rPr lang="en" sz="1050">
                <a:solidFill>
                  <a:schemeClr val="dk1"/>
                </a:solidFill>
              </a:rPr>
              <a:t>plot/26-04-2022</a:t>
            </a:r>
            <a:endParaRPr sz="1050">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22934ba7c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2934ba7c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Notebook: APElectrons_eff_2_ECAL_Trigger_DC_z200_600</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22934ba7c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22934ba7c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1f8d8844e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1f8d8844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1f8d8844e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1f8d8844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b="1" u="sng"/>
              <a:t>Notebook:</a:t>
            </a:r>
            <a:r>
              <a:rPr lang="en"/>
              <a:t> APElectrons_eff_1_ECAL_Trigger</a:t>
            </a:r>
            <a:endParaRPr/>
          </a:p>
          <a:p>
            <a:pPr marL="457200" lvl="0" indent="-298450" algn="l" rtl="0">
              <a:spcBef>
                <a:spcPts val="0"/>
              </a:spcBef>
              <a:spcAft>
                <a:spcPts val="0"/>
              </a:spcAft>
              <a:buSzPts val="1100"/>
              <a:buChar char="●"/>
            </a:pPr>
            <a:r>
              <a:rPr lang="en" b="1" u="sng"/>
              <a:t>Plots:</a:t>
            </a:r>
            <a:endParaRPr b="1" u="sng"/>
          </a:p>
          <a:p>
            <a:pPr marL="914400" lvl="1" indent="-298450" algn="l" rtl="0">
              <a:spcBef>
                <a:spcPts val="0"/>
              </a:spcBef>
              <a:spcAft>
                <a:spcPts val="0"/>
              </a:spcAft>
              <a:buClr>
                <a:schemeClr val="dk1"/>
              </a:buClr>
              <a:buSzPts val="1100"/>
              <a:buChar char="○"/>
            </a:pPr>
            <a:r>
              <a:rPr lang="en">
                <a:solidFill>
                  <a:schemeClr val="dk1"/>
                </a:solidFill>
              </a:rPr>
              <a:t>DP_Ecaltrigger2GeV_accept_electrons.pdf</a:t>
            </a:r>
            <a:r>
              <a:rPr lang="en"/>
              <a:t> </a:t>
            </a:r>
            <a:endParaRPr/>
          </a:p>
          <a:p>
            <a:pPr marL="914400" lvl="1" indent="-298450" algn="l" rtl="0">
              <a:spcBef>
                <a:spcPts val="0"/>
              </a:spcBef>
              <a:spcAft>
                <a:spcPts val="0"/>
              </a:spcAft>
              <a:buSzPts val="1100"/>
              <a:buChar char="○"/>
            </a:pPr>
            <a:r>
              <a:rPr lang="en">
                <a:solidFill>
                  <a:schemeClr val="dk1"/>
                </a:solidFill>
              </a:rPr>
              <a:t>DP_Ecaltrigger1GeV_accept_electrons.pdf </a:t>
            </a:r>
            <a:endParaRPr>
              <a:solidFill>
                <a:schemeClr val="dk1"/>
              </a:solidFill>
            </a:endParaRPr>
          </a:p>
          <a:p>
            <a:pPr marL="457200" lvl="0" indent="-298450" algn="l" rtl="0">
              <a:spcBef>
                <a:spcPts val="0"/>
              </a:spcBef>
              <a:spcAft>
                <a:spcPts val="0"/>
              </a:spcAft>
              <a:buClr>
                <a:schemeClr val="dk1"/>
              </a:buClr>
              <a:buSzPts val="1100"/>
              <a:buChar char="●"/>
            </a:pPr>
            <a:r>
              <a:rPr lang="en" b="1" u="sng">
                <a:solidFill>
                  <a:schemeClr val="dk1"/>
                </a:solidFill>
              </a:rPr>
              <a:t>Comments:</a:t>
            </a:r>
            <a:endParaRPr b="1" u="sng">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From Patrick: </a:t>
            </a:r>
            <a:r>
              <a:rPr lang="en" sz="1150">
                <a:solidFill>
                  <a:srgbClr val="D1D2D3"/>
                </a:solidFill>
                <a:highlight>
                  <a:srgbClr val="222529"/>
                </a:highlight>
              </a:rPr>
              <a:t> Yeah, the backgrounds are the major issue here with lowering too far.  Though I'll admit, I don't think the background simulation is doing a great job of matching reality, so I don't really know what the real background will look like in the EMCal</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1f4a7cd50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1f4a7cd50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1f4a7cd5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f4a7cd5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Standard SQ mass resolution is around 20% so it’s ok for now. </a:t>
            </a:r>
            <a:endParaRPr/>
          </a:p>
          <a:p>
            <a:pPr marL="457200" lvl="0" indent="-298450" algn="l" rtl="0">
              <a:spcBef>
                <a:spcPts val="0"/>
              </a:spcBef>
              <a:spcAft>
                <a:spcPts val="0"/>
              </a:spcAft>
              <a:buSzPts val="1100"/>
              <a:buChar char="●"/>
            </a:pPr>
            <a:r>
              <a:rPr lang="en"/>
              <a:t>Patrick is working on a version of vertexing that might improve the tail</a:t>
            </a:r>
            <a:endParaRPr/>
          </a:p>
          <a:p>
            <a:pPr marL="457200" lvl="0" indent="-298450" algn="l" rtl="0">
              <a:spcBef>
                <a:spcPts val="0"/>
              </a:spcBef>
              <a:spcAft>
                <a:spcPts val="0"/>
              </a:spcAft>
              <a:buSzPts val="1100"/>
              <a:buChar char="●"/>
            </a:pPr>
            <a:r>
              <a:rPr lang="en" b="1" u="sng"/>
              <a:t>Notebooks:</a:t>
            </a:r>
            <a:r>
              <a:rPr lang="en"/>
              <a:t> DPElectrons_resolution_1</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1fb42a967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1fb42a967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b="1" u="sng">
                <a:solidFill>
                  <a:schemeClr val="dk1"/>
                </a:solidFill>
              </a:rPr>
              <a:t>Notebooks:</a:t>
            </a:r>
            <a:r>
              <a:rPr lang="en">
                <a:solidFill>
                  <a:schemeClr val="dk1"/>
                </a:solidFill>
              </a:rPr>
              <a:t> DPElectrons_resolution_1</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Hit sharing adjustment</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1fb42a967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1fb42a967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b="1" u="sng">
                <a:solidFill>
                  <a:schemeClr val="dk1"/>
                </a:solidFill>
              </a:rPr>
              <a:t>Notebooks:</a:t>
            </a:r>
            <a:r>
              <a:rPr lang="en">
                <a:solidFill>
                  <a:schemeClr val="dk1"/>
                </a:solidFill>
              </a:rPr>
              <a:t> DPElectrons_resolution_1</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1ec927f0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1ec927f0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c441b16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c441b16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1ec927f0b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ec927f0b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1ec927f0b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1ec927f0b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edc23460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1edc23460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3bbf47c2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3bbf47c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f3bbf47c2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f3bbf47c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19b3aa8a2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19b3aa8a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19b3aa8a2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19b3aa8a2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19b3aa8a2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19b3aa8a2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d2097611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d2097611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d20976113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d2097611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3f9b9ac5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3f9b9ac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d20976113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d20976113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d20976113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d20976113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18fa0c667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18fa0c6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8fa0c667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8fa0c667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18fa0c667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18fa0c667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18fa0c667b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18fa0c667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3a9bc581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13a9bc581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13a9bc581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13a9bc581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180205a66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180205a6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80205a66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80205a6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lnSpc>
                <a:spcPct val="200000"/>
              </a:lnSpc>
              <a:spcBef>
                <a:spcPts val="0"/>
              </a:spcBef>
              <a:spcAft>
                <a:spcPts val="0"/>
              </a:spcAft>
              <a:buSzPts val="1800"/>
              <a:buChar char="●"/>
              <a:defRPr/>
            </a:lvl1pPr>
            <a:lvl2pPr marL="914400" lvl="1" indent="-317500">
              <a:lnSpc>
                <a:spcPct val="200000"/>
              </a:lnSpc>
              <a:spcBef>
                <a:spcPts val="0"/>
              </a:spcBef>
              <a:spcAft>
                <a:spcPts val="0"/>
              </a:spcAft>
              <a:buSzPts val="1400"/>
              <a:buChar char="○"/>
              <a:defRPr/>
            </a:lvl2pPr>
            <a:lvl3pPr marL="1371600" lvl="2" indent="-317500">
              <a:lnSpc>
                <a:spcPct val="200000"/>
              </a:lnSpc>
              <a:spcBef>
                <a:spcPts val="0"/>
              </a:spcBef>
              <a:spcAft>
                <a:spcPts val="0"/>
              </a:spcAft>
              <a:buSzPts val="1400"/>
              <a:buChar char="■"/>
              <a:defRPr/>
            </a:lvl3pPr>
            <a:lvl4pPr marL="1828800" lvl="3" indent="-317500">
              <a:lnSpc>
                <a:spcPct val="200000"/>
              </a:lnSpc>
              <a:spcBef>
                <a:spcPts val="0"/>
              </a:spcBef>
              <a:spcAft>
                <a:spcPts val="0"/>
              </a:spcAft>
              <a:buSzPts val="1400"/>
              <a:buChar char="●"/>
              <a:defRPr/>
            </a:lvl4pPr>
            <a:lvl5pPr marL="2286000" lvl="4" indent="-317500">
              <a:lnSpc>
                <a:spcPct val="200000"/>
              </a:lnSpc>
              <a:spcBef>
                <a:spcPts val="0"/>
              </a:spcBef>
              <a:spcAft>
                <a:spcPts val="0"/>
              </a:spcAft>
              <a:buSzPts val="1400"/>
              <a:buChar char="○"/>
              <a:defRPr/>
            </a:lvl5pPr>
            <a:lvl6pPr marL="2743200" lvl="5" indent="-317500">
              <a:lnSpc>
                <a:spcPct val="200000"/>
              </a:lnSpc>
              <a:spcBef>
                <a:spcPts val="0"/>
              </a:spcBef>
              <a:spcAft>
                <a:spcPts val="0"/>
              </a:spcAft>
              <a:buSzPts val="1400"/>
              <a:buChar char="■"/>
              <a:defRPr/>
            </a:lvl6pPr>
            <a:lvl7pPr marL="3200400" lvl="6" indent="-317500">
              <a:lnSpc>
                <a:spcPct val="200000"/>
              </a:lnSpc>
              <a:spcBef>
                <a:spcPts val="0"/>
              </a:spcBef>
              <a:spcAft>
                <a:spcPts val="0"/>
              </a:spcAft>
              <a:buSzPts val="1400"/>
              <a:buChar char="●"/>
              <a:defRPr/>
            </a:lvl7pPr>
            <a:lvl8pPr marL="3657600" lvl="7" indent="-317500">
              <a:lnSpc>
                <a:spcPct val="200000"/>
              </a:lnSpc>
              <a:spcBef>
                <a:spcPts val="0"/>
              </a:spcBef>
              <a:spcAft>
                <a:spcPts val="0"/>
              </a:spcAft>
              <a:buSzPts val="1400"/>
              <a:buChar char="○"/>
              <a:defRPr/>
            </a:lvl8pPr>
            <a:lvl9pPr marL="4114800" lvl="8" indent="-317500">
              <a:lnSpc>
                <a:spcPct val="200000"/>
              </a:lnSpc>
              <a:spcBef>
                <a:spcPts val="0"/>
              </a:spcBef>
              <a:spcAft>
                <a:spcPts val="0"/>
              </a:spcAft>
              <a:buSzPts val="1400"/>
              <a:buChar char="■"/>
              <a:defRPr/>
            </a:lvl9pPr>
          </a:lstStyle>
          <a:p>
            <a:endParaRPr/>
          </a:p>
        </p:txBody>
      </p:sp>
      <p:sp>
        <p:nvSpPr>
          <p:cNvPr id="46" name="Google Shape;46;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9" name="Google Shape;49;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0" name="Google Shape;50;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1" name="Google Shape;51;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4" name="Google Shape;54;p1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Google Shape;57;p14"/>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 name="Google Shape;58;p1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61" name="Google Shape;61;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16"/>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64;p1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5" name="Google Shape;65;p16"/>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6" name="Google Shape;66;p16"/>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7" name="Google Shape;67;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8" name="Google Shape;68;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7"/>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71" name="Google Shape;71;p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8"/>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8"/>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75" name="Google Shape;75;p18"/>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6" name="Google Shape;76;p1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p:nvPr/>
        </p:nvSpPr>
        <p:spPr>
          <a:xfrm>
            <a:off x="3096250" y="3711975"/>
            <a:ext cx="2951400" cy="121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3199775" y="3806775"/>
            <a:ext cx="2763300" cy="10242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ctrTitle"/>
          </p:nvPr>
        </p:nvSpPr>
        <p:spPr>
          <a:xfrm>
            <a:off x="3109025" y="3806775"/>
            <a:ext cx="2951400" cy="701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500"/>
              <a:buFont typeface="Lato"/>
              <a:buNone/>
              <a:defRPr sz="1500">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9" name="Google Shape;19;p3"/>
          <p:cNvSpPr txBox="1">
            <a:spLocks noGrp="1"/>
          </p:cNvSpPr>
          <p:nvPr>
            <p:ph type="subTitle" idx="1"/>
          </p:nvPr>
        </p:nvSpPr>
        <p:spPr>
          <a:xfrm>
            <a:off x="3109025" y="4369653"/>
            <a:ext cx="2951400" cy="3576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000"/>
              <a:buFont typeface="Playfair Display"/>
              <a:buNone/>
              <a:defRPr sz="1000"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20" name="Google Shape;20;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1 1 1 1">
  <p:cSld name="SECTION_HEADER_1_1_1_1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5"/>
          <p:cNvSpPr txBox="1">
            <a:spLocks noGrp="1"/>
          </p:cNvSpPr>
          <p:nvPr>
            <p:ph type="title"/>
          </p:nvPr>
        </p:nvSpPr>
        <p:spPr>
          <a:xfrm>
            <a:off x="2908950" y="1679550"/>
            <a:ext cx="3326100" cy="1784400"/>
          </a:xfrm>
          <a:prstGeom prst="rect">
            <a:avLst/>
          </a:prstGeom>
          <a:solidFill>
            <a:schemeClr val="lt1"/>
          </a:solidFill>
          <a:ln>
            <a:noFill/>
          </a:ln>
        </p:spPr>
        <p:txBody>
          <a:bodyPr spcFirstLastPara="1" wrap="square" lIns="91425" tIns="91425" rIns="91425" bIns="91425" anchor="ctr" anchorCtr="0">
            <a:normAutofit/>
          </a:bodyPr>
          <a:lstStyle>
            <a:lvl1pPr lvl="0" algn="ctr">
              <a:spcBef>
                <a:spcPts val="0"/>
              </a:spcBef>
              <a:spcAft>
                <a:spcPts val="0"/>
              </a:spcAft>
              <a:buClr>
                <a:srgbClr val="000000"/>
              </a:buClr>
              <a:buSzPts val="3500"/>
              <a:buFont typeface="Amatic SC"/>
              <a:buNone/>
              <a:defRPr sz="3500">
                <a:solidFill>
                  <a:srgbClr val="000000"/>
                </a:solidFill>
                <a:latin typeface="Amatic SC"/>
                <a:ea typeface="Amatic SC"/>
                <a:cs typeface="Amatic SC"/>
                <a:sym typeface="Amatic SC"/>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1 1 1 1 2">
  <p:cSld name="SECTION_HEADER_1_1_1_1_1_2">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6"/>
          <p:cNvSpPr txBox="1">
            <a:spLocks noGrp="1"/>
          </p:cNvSpPr>
          <p:nvPr>
            <p:ph type="title"/>
          </p:nvPr>
        </p:nvSpPr>
        <p:spPr>
          <a:xfrm>
            <a:off x="2908950" y="1679550"/>
            <a:ext cx="3326100" cy="1784400"/>
          </a:xfrm>
          <a:prstGeom prst="rect">
            <a:avLst/>
          </a:prstGeom>
          <a:solidFill>
            <a:schemeClr val="lt1"/>
          </a:solidFill>
          <a:ln>
            <a:noFill/>
          </a:ln>
        </p:spPr>
        <p:txBody>
          <a:bodyPr spcFirstLastPara="1" wrap="square" lIns="91425" tIns="91425" rIns="91425" bIns="91425" anchor="ctr" anchorCtr="0">
            <a:normAutofit/>
          </a:bodyPr>
          <a:lstStyle>
            <a:lvl1pPr lvl="0" algn="ctr">
              <a:spcBef>
                <a:spcPts val="0"/>
              </a:spcBef>
              <a:spcAft>
                <a:spcPts val="0"/>
              </a:spcAft>
              <a:buClr>
                <a:srgbClr val="000000"/>
              </a:buClr>
              <a:buSzPts val="3500"/>
              <a:buFont typeface="Amatic SC"/>
              <a:buNone/>
              <a:defRPr sz="3500">
                <a:solidFill>
                  <a:srgbClr val="000000"/>
                </a:solidFill>
                <a:latin typeface="Amatic SC"/>
                <a:ea typeface="Amatic SC"/>
                <a:cs typeface="Amatic SC"/>
                <a:sym typeface="Amatic SC"/>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1 1 1 1 2 2">
  <p:cSld name="SECTION_HEADER_1_1_1_1_1_2_2">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2908950" y="1679550"/>
            <a:ext cx="3326100" cy="1784400"/>
          </a:xfrm>
          <a:prstGeom prst="rect">
            <a:avLst/>
          </a:prstGeom>
          <a:solidFill>
            <a:schemeClr val="lt1"/>
          </a:solidFill>
          <a:ln>
            <a:noFill/>
          </a:ln>
        </p:spPr>
        <p:txBody>
          <a:bodyPr spcFirstLastPara="1" wrap="square" lIns="91425" tIns="91425" rIns="91425" bIns="91425" anchor="ctr" anchorCtr="0">
            <a:normAutofit/>
          </a:bodyPr>
          <a:lstStyle>
            <a:lvl1pPr lvl="0" algn="ctr">
              <a:spcBef>
                <a:spcPts val="0"/>
              </a:spcBef>
              <a:spcAft>
                <a:spcPts val="0"/>
              </a:spcAft>
              <a:buClr>
                <a:srgbClr val="000000"/>
              </a:buClr>
              <a:buSzPts val="3500"/>
              <a:buFont typeface="Amatic SC"/>
              <a:buNone/>
              <a:defRPr sz="3500">
                <a:solidFill>
                  <a:srgbClr val="000000"/>
                </a:solidFill>
                <a:latin typeface="Amatic SC"/>
                <a:ea typeface="Amatic SC"/>
                <a:cs typeface="Amatic SC"/>
                <a:sym typeface="Amatic SC"/>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1 1 1 1 2 1">
  <p:cSld name="SECTION_HEADER_1_1_1_1_1_2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5" name="Google Shape;35;p8"/>
          <p:cNvSpPr txBox="1">
            <a:spLocks noGrp="1"/>
          </p:cNvSpPr>
          <p:nvPr>
            <p:ph type="title"/>
          </p:nvPr>
        </p:nvSpPr>
        <p:spPr>
          <a:xfrm>
            <a:off x="2908950" y="1679550"/>
            <a:ext cx="3326100" cy="1784400"/>
          </a:xfrm>
          <a:prstGeom prst="rect">
            <a:avLst/>
          </a:prstGeom>
          <a:solidFill>
            <a:schemeClr val="lt1"/>
          </a:solidFill>
          <a:ln>
            <a:noFill/>
          </a:ln>
        </p:spPr>
        <p:txBody>
          <a:bodyPr spcFirstLastPara="1" wrap="square" lIns="91425" tIns="91425" rIns="91425" bIns="91425" anchor="ctr" anchorCtr="0">
            <a:normAutofit/>
          </a:bodyPr>
          <a:lstStyle>
            <a:lvl1pPr lvl="0" algn="ctr">
              <a:spcBef>
                <a:spcPts val="0"/>
              </a:spcBef>
              <a:spcAft>
                <a:spcPts val="0"/>
              </a:spcAft>
              <a:buClr>
                <a:srgbClr val="000000"/>
              </a:buClr>
              <a:buSzPts val="3500"/>
              <a:buFont typeface="Amatic SC"/>
              <a:buNone/>
              <a:defRPr sz="3500">
                <a:solidFill>
                  <a:srgbClr val="000000"/>
                </a:solidFill>
                <a:latin typeface="Amatic SC"/>
                <a:ea typeface="Amatic SC"/>
                <a:cs typeface="Amatic SC"/>
                <a:sym typeface="Amatic SC"/>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1 1 1 1 1">
  <p:cSld name="SECTION_HEADER_1_1_1_1_1_1">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9"/>
          <p:cNvSpPr txBox="1">
            <a:spLocks noGrp="1"/>
          </p:cNvSpPr>
          <p:nvPr>
            <p:ph type="title"/>
          </p:nvPr>
        </p:nvSpPr>
        <p:spPr>
          <a:xfrm>
            <a:off x="2908950" y="1679550"/>
            <a:ext cx="3326100" cy="1784400"/>
          </a:xfrm>
          <a:prstGeom prst="rect">
            <a:avLst/>
          </a:prstGeom>
          <a:solidFill>
            <a:schemeClr val="lt1"/>
          </a:solidFill>
          <a:ln>
            <a:noFill/>
          </a:ln>
        </p:spPr>
        <p:txBody>
          <a:bodyPr spcFirstLastPara="1" wrap="square" lIns="91425" tIns="91425" rIns="91425" bIns="91425" anchor="ctr" anchorCtr="0">
            <a:normAutofit/>
          </a:bodyPr>
          <a:lstStyle>
            <a:lvl1pPr lvl="0" algn="ctr">
              <a:spcBef>
                <a:spcPts val="0"/>
              </a:spcBef>
              <a:spcAft>
                <a:spcPts val="0"/>
              </a:spcAft>
              <a:buClr>
                <a:srgbClr val="000000"/>
              </a:buClr>
              <a:buSzPts val="3500"/>
              <a:buFont typeface="Amatic SC"/>
              <a:buNone/>
              <a:defRPr sz="3500">
                <a:solidFill>
                  <a:srgbClr val="000000"/>
                </a:solidFill>
                <a:latin typeface="Amatic SC"/>
                <a:ea typeface="Amatic SC"/>
                <a:cs typeface="Amatic SC"/>
                <a:sym typeface="Amatic SC"/>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1 1 1 1 1 1">
  <p:cSld name="SECTION_HEADER_1_1_1_1_1_1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10"/>
          <p:cNvSpPr txBox="1">
            <a:spLocks noGrp="1"/>
          </p:cNvSpPr>
          <p:nvPr>
            <p:ph type="title"/>
          </p:nvPr>
        </p:nvSpPr>
        <p:spPr>
          <a:xfrm>
            <a:off x="2908950" y="1679550"/>
            <a:ext cx="3326100" cy="1784400"/>
          </a:xfrm>
          <a:prstGeom prst="rect">
            <a:avLst/>
          </a:prstGeom>
          <a:solidFill>
            <a:schemeClr val="lt1"/>
          </a:solidFill>
          <a:ln>
            <a:noFill/>
          </a:ln>
        </p:spPr>
        <p:txBody>
          <a:bodyPr spcFirstLastPara="1" wrap="square" lIns="91425" tIns="91425" rIns="91425" bIns="91425" anchor="ctr" anchorCtr="0">
            <a:normAutofit/>
          </a:bodyPr>
          <a:lstStyle>
            <a:lvl1pPr lvl="0" algn="ctr">
              <a:spcBef>
                <a:spcPts val="0"/>
              </a:spcBef>
              <a:spcAft>
                <a:spcPts val="0"/>
              </a:spcAft>
              <a:buClr>
                <a:srgbClr val="000000"/>
              </a:buClr>
              <a:buSzPts val="3500"/>
              <a:buFont typeface="Amatic SC"/>
              <a:buNone/>
              <a:defRPr sz="3500">
                <a:solidFill>
                  <a:srgbClr val="000000"/>
                </a:solidFill>
                <a:latin typeface="Amatic SC"/>
                <a:ea typeface="Amatic SC"/>
                <a:cs typeface="Amatic SC"/>
                <a:sym typeface="Amatic SC"/>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5.xml"/><Relationship Id="rId1" Type="http://schemas.openxmlformats.org/officeDocument/2006/relationships/slideLayout" Target="../slideLayouts/slideLayout10.xml"/><Relationship Id="rId4" Type="http://schemas.openxmlformats.org/officeDocument/2006/relationships/image" Target="../media/image20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hyperlink" Target="https://github.com/DarkQuest-FNAL/e1039-core" TargetMode="External"/><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9.xml"/><Relationship Id="rId1" Type="http://schemas.openxmlformats.org/officeDocument/2006/relationships/slideLayout" Target="../slideLayouts/slideLayout10.xml"/><Relationship Id="rId5" Type="http://schemas.openxmlformats.org/officeDocument/2006/relationships/image" Target="../media/image209.png"/><Relationship Id="rId4" Type="http://schemas.openxmlformats.org/officeDocument/2006/relationships/image" Target="../media/image20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0.xml"/><Relationship Id="rId1" Type="http://schemas.openxmlformats.org/officeDocument/2006/relationships/slideLayout" Target="../slideLayouts/slideLayout10.xml"/><Relationship Id="rId4" Type="http://schemas.openxmlformats.org/officeDocument/2006/relationships/image" Target="../media/image2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31.xml"/><Relationship Id="rId1" Type="http://schemas.openxmlformats.org/officeDocument/2006/relationships/slideLayout" Target="../slideLayouts/slideLayout10.xml"/><Relationship Id="rId4" Type="http://schemas.openxmlformats.org/officeDocument/2006/relationships/image" Target="../media/image213.png"/></Relationships>
</file>

<file path=ppt/slides/_rels/slide13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34.xml"/><Relationship Id="rId1" Type="http://schemas.openxmlformats.org/officeDocument/2006/relationships/slideLayout" Target="../slideLayouts/slideLayout10.xml"/><Relationship Id="rId5" Type="http://schemas.openxmlformats.org/officeDocument/2006/relationships/image" Target="../media/image217.png"/><Relationship Id="rId4" Type="http://schemas.openxmlformats.org/officeDocument/2006/relationships/image" Target="../media/image216.png"/></Relationships>
</file>

<file path=ppt/slides/_rels/slide1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35.xml"/><Relationship Id="rId1" Type="http://schemas.openxmlformats.org/officeDocument/2006/relationships/slideLayout" Target="../slideLayouts/slideLayout10.xml"/><Relationship Id="rId4" Type="http://schemas.openxmlformats.org/officeDocument/2006/relationships/image" Target="../media/image219.png"/></Relationships>
</file>

<file path=ppt/slides/_rels/slide13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36.xml"/><Relationship Id="rId1" Type="http://schemas.openxmlformats.org/officeDocument/2006/relationships/slideLayout" Target="../slideLayouts/slideLayout10.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3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37.xml"/><Relationship Id="rId1" Type="http://schemas.openxmlformats.org/officeDocument/2006/relationships/slideLayout" Target="../slideLayouts/slideLayout10.xml"/><Relationship Id="rId4" Type="http://schemas.openxmlformats.org/officeDocument/2006/relationships/image" Target="../media/image224.png"/></Relationships>
</file>

<file path=ppt/slides/_rels/slide13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40.xml"/><Relationship Id="rId1" Type="http://schemas.openxmlformats.org/officeDocument/2006/relationships/slideLayout" Target="../slideLayouts/slideLayout10.xml"/><Relationship Id="rId5" Type="http://schemas.openxmlformats.org/officeDocument/2006/relationships/image" Target="../media/image228.png"/><Relationship Id="rId4" Type="http://schemas.openxmlformats.org/officeDocument/2006/relationships/image" Target="../media/image227.png"/></Relationships>
</file>

<file path=ppt/slides/_rels/slide14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41.xml"/><Relationship Id="rId1" Type="http://schemas.openxmlformats.org/officeDocument/2006/relationships/slideLayout" Target="../slideLayouts/slideLayout10.xml"/><Relationship Id="rId4" Type="http://schemas.openxmlformats.org/officeDocument/2006/relationships/image" Target="../media/image230.png"/></Relationships>
</file>

<file path=ppt/slides/_rels/slide14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42.xml"/><Relationship Id="rId1" Type="http://schemas.openxmlformats.org/officeDocument/2006/relationships/slideLayout" Target="../slideLayouts/slideLayout10.xml"/><Relationship Id="rId4" Type="http://schemas.openxmlformats.org/officeDocument/2006/relationships/image" Target="../media/image232.png"/></Relationships>
</file>

<file path=ppt/slides/_rels/slide14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45.xml"/><Relationship Id="rId1" Type="http://schemas.openxmlformats.org/officeDocument/2006/relationships/slideLayout" Target="../slideLayouts/slideLayout10.xml"/><Relationship Id="rId5" Type="http://schemas.openxmlformats.org/officeDocument/2006/relationships/image" Target="../media/image236.png"/><Relationship Id="rId4" Type="http://schemas.openxmlformats.org/officeDocument/2006/relationships/image" Target="../media/image235.png"/></Relationships>
</file>

<file path=ppt/slides/_rels/slide14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6.xml"/><Relationship Id="rId1" Type="http://schemas.openxmlformats.org/officeDocument/2006/relationships/slideLayout" Target="../slideLayouts/slideLayout10.xml"/><Relationship Id="rId4" Type="http://schemas.openxmlformats.org/officeDocument/2006/relationships/image" Target="../media/image238.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48.xml"/><Relationship Id="rId1" Type="http://schemas.openxmlformats.org/officeDocument/2006/relationships/slideLayout" Target="../slideLayouts/slideLayout10.xml"/><Relationship Id="rId5" Type="http://schemas.openxmlformats.org/officeDocument/2006/relationships/image" Target="../media/image241.png"/><Relationship Id="rId4" Type="http://schemas.openxmlformats.org/officeDocument/2006/relationships/image" Target="../media/image240.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50.xml"/><Relationship Id="rId1" Type="http://schemas.openxmlformats.org/officeDocument/2006/relationships/slideLayout" Target="../slideLayouts/slideLayout10.xml"/><Relationship Id="rId5" Type="http://schemas.openxmlformats.org/officeDocument/2006/relationships/image" Target="../media/image244.png"/><Relationship Id="rId4" Type="http://schemas.openxmlformats.org/officeDocument/2006/relationships/image" Target="../media/image243.png"/></Relationships>
</file>

<file path=ppt/slides/_rels/slide15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51.xml"/><Relationship Id="rId1" Type="http://schemas.openxmlformats.org/officeDocument/2006/relationships/slideLayout" Target="../slideLayouts/slideLayout10.xml"/><Relationship Id="rId4" Type="http://schemas.openxmlformats.org/officeDocument/2006/relationships/image" Target="../media/image246.png"/></Relationships>
</file>

<file path=ppt/slides/_rels/slide15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52.xml"/><Relationship Id="rId1" Type="http://schemas.openxmlformats.org/officeDocument/2006/relationships/slideLayout" Target="../slideLayouts/slideLayout10.xml"/><Relationship Id="rId4" Type="http://schemas.openxmlformats.org/officeDocument/2006/relationships/image" Target="../media/image248.png"/></Relationships>
</file>

<file path=ppt/slides/_rels/slide15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57.xml"/><Relationship Id="rId1" Type="http://schemas.openxmlformats.org/officeDocument/2006/relationships/slideLayout" Target="../slideLayouts/slideLayout10.xml"/><Relationship Id="rId4" Type="http://schemas.openxmlformats.org/officeDocument/2006/relationships/image" Target="../media/image252.png"/></Relationships>
</file>

<file path=ppt/slides/_rels/slide15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58.xml"/><Relationship Id="rId1" Type="http://schemas.openxmlformats.org/officeDocument/2006/relationships/slideLayout" Target="../slideLayouts/slideLayout10.xml"/><Relationship Id="rId4" Type="http://schemas.openxmlformats.org/officeDocument/2006/relationships/image" Target="../media/image254.png"/></Relationships>
</file>

<file path=ppt/slides/_rels/slide15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59.xml"/><Relationship Id="rId1" Type="http://schemas.openxmlformats.org/officeDocument/2006/relationships/slideLayout" Target="../slideLayouts/slideLayout10.xml"/><Relationship Id="rId4" Type="http://schemas.openxmlformats.org/officeDocument/2006/relationships/image" Target="../media/image25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66.xml"/><Relationship Id="rId1" Type="http://schemas.openxmlformats.org/officeDocument/2006/relationships/slideLayout" Target="../slideLayouts/slideLayout10.xml"/><Relationship Id="rId4" Type="http://schemas.openxmlformats.org/officeDocument/2006/relationships/image" Target="../media/image260.png"/></Relationships>
</file>

<file path=ppt/slides/_rels/slide16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74.xml"/><Relationship Id="rId1" Type="http://schemas.openxmlformats.org/officeDocument/2006/relationships/slideLayout" Target="../slideLayouts/slideLayout10.xml"/><Relationship Id="rId4" Type="http://schemas.openxmlformats.org/officeDocument/2006/relationships/image" Target="../media/image266.png"/></Relationships>
</file>

<file path=ppt/slides/_rels/slide17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75.xml"/><Relationship Id="rId1" Type="http://schemas.openxmlformats.org/officeDocument/2006/relationships/slideLayout" Target="../slideLayouts/slideLayout10.xml"/><Relationship Id="rId4" Type="http://schemas.openxmlformats.org/officeDocument/2006/relationships/image" Target="../media/image268.png"/></Relationships>
</file>

<file path=ppt/slides/_rels/slide17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76.xml"/><Relationship Id="rId1" Type="http://schemas.openxmlformats.org/officeDocument/2006/relationships/slideLayout" Target="../slideLayouts/slideLayout10.xml"/><Relationship Id="rId4" Type="http://schemas.openxmlformats.org/officeDocument/2006/relationships/image" Target="../media/image270.png"/></Relationships>
</file>

<file path=ppt/slides/_rels/slide17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77.xml"/><Relationship Id="rId1" Type="http://schemas.openxmlformats.org/officeDocument/2006/relationships/slideLayout" Target="../slideLayouts/slideLayout10.xml"/><Relationship Id="rId4" Type="http://schemas.openxmlformats.org/officeDocument/2006/relationships/image" Target="../media/image272.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8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81.xml"/><Relationship Id="rId1" Type="http://schemas.openxmlformats.org/officeDocument/2006/relationships/slideLayout" Target="../slideLayouts/slideLayout10.xml"/><Relationship Id="rId4" Type="http://schemas.openxmlformats.org/officeDocument/2006/relationships/image" Target="../media/image275.png"/></Relationships>
</file>

<file path=ppt/slides/_rels/slide18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82.xml"/><Relationship Id="rId1" Type="http://schemas.openxmlformats.org/officeDocument/2006/relationships/slideLayout" Target="../slideLayouts/slideLayout10.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18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83.xml"/><Relationship Id="rId1" Type="http://schemas.openxmlformats.org/officeDocument/2006/relationships/slideLayout" Target="../slideLayouts/slideLayout10.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85.xml"/><Relationship Id="rId1" Type="http://schemas.openxmlformats.org/officeDocument/2006/relationships/slideLayout" Target="../slideLayouts/slideLayout10.xml"/><Relationship Id="rId4" Type="http://schemas.openxmlformats.org/officeDocument/2006/relationships/image" Target="../media/image285.png"/></Relationships>
</file>

<file path=ppt/slides/_rels/slide18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86.xml"/><Relationship Id="rId1" Type="http://schemas.openxmlformats.org/officeDocument/2006/relationships/slideLayout" Target="../slideLayouts/slideLayout10.xml"/><Relationship Id="rId5" Type="http://schemas.openxmlformats.org/officeDocument/2006/relationships/image" Target="../media/image288.png"/><Relationship Id="rId4" Type="http://schemas.openxmlformats.org/officeDocument/2006/relationships/image" Target="../media/image287.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91.xml"/><Relationship Id="rId1" Type="http://schemas.openxmlformats.org/officeDocument/2006/relationships/slideLayout" Target="../slideLayouts/slideLayout10.xml"/><Relationship Id="rId4" Type="http://schemas.openxmlformats.org/officeDocument/2006/relationships/image" Target="../media/image291.png"/></Relationships>
</file>

<file path=ppt/slides/_rels/slide19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92.xml"/><Relationship Id="rId1" Type="http://schemas.openxmlformats.org/officeDocument/2006/relationships/slideLayout" Target="../slideLayouts/slideLayout10.xml"/><Relationship Id="rId5" Type="http://schemas.openxmlformats.org/officeDocument/2006/relationships/image" Target="../media/image294.png"/><Relationship Id="rId4" Type="http://schemas.openxmlformats.org/officeDocument/2006/relationships/image" Target="../media/image293.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94.xml"/><Relationship Id="rId1" Type="http://schemas.openxmlformats.org/officeDocument/2006/relationships/slideLayout" Target="../slideLayouts/slideLayout10.xml"/><Relationship Id="rId5" Type="http://schemas.openxmlformats.org/officeDocument/2006/relationships/image" Target="../media/image297.png"/><Relationship Id="rId4" Type="http://schemas.openxmlformats.org/officeDocument/2006/relationships/image" Target="../media/image296.png"/></Relationships>
</file>

<file path=ppt/slides/_rels/slide19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0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04.xml"/><Relationship Id="rId1" Type="http://schemas.openxmlformats.org/officeDocument/2006/relationships/slideLayout" Target="../slideLayouts/slideLayout10.xml"/><Relationship Id="rId4" Type="http://schemas.openxmlformats.org/officeDocument/2006/relationships/image" Target="../media/image268.png"/></Relationships>
</file>

<file path=ppt/slides/_rels/slide20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10.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3.xml"/><Relationship Id="rId1" Type="http://schemas.openxmlformats.org/officeDocument/2006/relationships/slideLayout" Target="../slideLayouts/slideLayout10.xml"/><Relationship Id="rId5" Type="http://schemas.openxmlformats.org/officeDocument/2006/relationships/image" Target="../media/image311.png"/><Relationship Id="rId4" Type="http://schemas.openxmlformats.org/officeDocument/2006/relationships/image" Target="../media/image310.png"/></Relationships>
</file>

<file path=ppt/slides/_rels/slide21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14.xml"/><Relationship Id="rId1" Type="http://schemas.openxmlformats.org/officeDocument/2006/relationships/slideLayout" Target="../slideLayouts/slideLayout6.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5.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8.xml"/><Relationship Id="rId1" Type="http://schemas.openxmlformats.org/officeDocument/2006/relationships/slideLayout" Target="../slideLayouts/slideLayout10.xml"/><Relationship Id="rId4" Type="http://schemas.openxmlformats.org/officeDocument/2006/relationships/image" Target="../media/image319.png"/></Relationships>
</file>

<file path=ppt/slides/_rels/slide2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19.xml"/><Relationship Id="rId1" Type="http://schemas.openxmlformats.org/officeDocument/2006/relationships/slideLayout" Target="../slideLayouts/slideLayout10.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0.xml"/><Relationship Id="rId1" Type="http://schemas.openxmlformats.org/officeDocument/2006/relationships/slideLayout" Target="../slideLayouts/slideLayout10.xml"/><Relationship Id="rId4" Type="http://schemas.openxmlformats.org/officeDocument/2006/relationships/image" Target="../media/image323.png"/></Relationships>
</file>

<file path=ppt/slides/_rels/slide22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1.xml"/><Relationship Id="rId1" Type="http://schemas.openxmlformats.org/officeDocument/2006/relationships/slideLayout" Target="../slideLayouts/slideLayout10.xml"/><Relationship Id="rId4" Type="http://schemas.openxmlformats.org/officeDocument/2006/relationships/image" Target="../media/image279.png"/></Relationships>
</file>

<file path=ppt/slides/_rels/slide22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22.xml"/><Relationship Id="rId1" Type="http://schemas.openxmlformats.org/officeDocument/2006/relationships/slideLayout" Target="../slideLayouts/slideLayout10.xml"/><Relationship Id="rId4" Type="http://schemas.openxmlformats.org/officeDocument/2006/relationships/image" Target="../media/image324.png"/></Relationships>
</file>

<file path=ppt/slides/_rels/slide223.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23.xml"/><Relationship Id="rId1" Type="http://schemas.openxmlformats.org/officeDocument/2006/relationships/slideLayout" Target="../slideLayouts/slideLayout10.xml"/><Relationship Id="rId4" Type="http://schemas.openxmlformats.org/officeDocument/2006/relationships/image" Target="../media/image325.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5.xml"/><Relationship Id="rId1" Type="http://schemas.openxmlformats.org/officeDocument/2006/relationships/slideLayout" Target="../slideLayouts/slideLayout10.xml"/><Relationship Id="rId4" Type="http://schemas.openxmlformats.org/officeDocument/2006/relationships/image" Target="../media/image319.png"/></Relationships>
</file>

<file path=ppt/slides/_rels/slide22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28.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9.xml"/><Relationship Id="rId1" Type="http://schemas.openxmlformats.org/officeDocument/2006/relationships/slideLayout" Target="../slideLayouts/slideLayout10.xml"/><Relationship Id="rId6" Type="http://schemas.openxmlformats.org/officeDocument/2006/relationships/image" Target="../media/image321.png"/><Relationship Id="rId5" Type="http://schemas.openxmlformats.org/officeDocument/2006/relationships/image" Target="../media/image331.png"/><Relationship Id="rId4" Type="http://schemas.openxmlformats.org/officeDocument/2006/relationships/image" Target="../media/image3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230.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30.xml"/><Relationship Id="rId1" Type="http://schemas.openxmlformats.org/officeDocument/2006/relationships/slideLayout" Target="../slideLayouts/slideLayout10.xml"/><Relationship Id="rId5" Type="http://schemas.openxmlformats.org/officeDocument/2006/relationships/image" Target="../media/image334.png"/><Relationship Id="rId4" Type="http://schemas.openxmlformats.org/officeDocument/2006/relationships/image" Target="../media/image333.png"/></Relationships>
</file>

<file path=ppt/slides/_rels/slide23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1.xml"/><Relationship Id="rId1" Type="http://schemas.openxmlformats.org/officeDocument/2006/relationships/slideLayout" Target="../slideLayouts/slideLayout10.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3" Type="http://schemas.openxmlformats.org/officeDocument/2006/relationships/slide" Target="slide248.xml"/><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235.xml"/><Relationship Id="rId1" Type="http://schemas.openxmlformats.org/officeDocument/2006/relationships/slideLayout" Target="../slideLayouts/slideLayout10.xml"/><Relationship Id="rId5" Type="http://schemas.openxmlformats.org/officeDocument/2006/relationships/image" Target="../media/image340.png"/><Relationship Id="rId4" Type="http://schemas.openxmlformats.org/officeDocument/2006/relationships/image" Target="../media/image339.png"/></Relationships>
</file>

<file path=ppt/slides/_rels/slide23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36.xml"/><Relationship Id="rId1" Type="http://schemas.openxmlformats.org/officeDocument/2006/relationships/slideLayout" Target="../slideLayouts/slideLayout10.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237.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50.png"/><Relationship Id="rId2" Type="http://schemas.openxmlformats.org/officeDocument/2006/relationships/notesSlide" Target="../notesSlides/notesSlide238.xml"/><Relationship Id="rId1" Type="http://schemas.openxmlformats.org/officeDocument/2006/relationships/slideLayout" Target="../slideLayouts/slideLayout10.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239.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notesSlide" Target="../notesSlides/notesSlide239.xml"/><Relationship Id="rId1" Type="http://schemas.openxmlformats.org/officeDocument/2006/relationships/slideLayout" Target="../slideLayouts/slideLayout10.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41.xml"/><Relationship Id="rId1" Type="http://schemas.openxmlformats.org/officeDocument/2006/relationships/slideLayout" Target="../slideLayouts/slideLayout10.xml"/><Relationship Id="rId5" Type="http://schemas.openxmlformats.org/officeDocument/2006/relationships/image" Target="../media/image358.png"/><Relationship Id="rId4" Type="http://schemas.openxmlformats.org/officeDocument/2006/relationships/image" Target="../media/image357.png"/></Relationships>
</file>

<file path=ppt/slides/_rels/slide242.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242.xml"/><Relationship Id="rId1" Type="http://schemas.openxmlformats.org/officeDocument/2006/relationships/slideLayout" Target="../slideLayouts/slideLayout10.xml"/><Relationship Id="rId5" Type="http://schemas.openxmlformats.org/officeDocument/2006/relationships/image" Target="../media/image361.png"/><Relationship Id="rId4" Type="http://schemas.openxmlformats.org/officeDocument/2006/relationships/image" Target="../media/image360.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44.xml"/><Relationship Id="rId1" Type="http://schemas.openxmlformats.org/officeDocument/2006/relationships/slideLayout" Target="../slideLayouts/slideLayout10.xml"/><Relationship Id="rId5" Type="http://schemas.openxmlformats.org/officeDocument/2006/relationships/image" Target="../media/image364.png"/><Relationship Id="rId4" Type="http://schemas.openxmlformats.org/officeDocument/2006/relationships/image" Target="../media/image363.png"/></Relationships>
</file>

<file path=ppt/slides/_rels/slide24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45.xml"/><Relationship Id="rId1" Type="http://schemas.openxmlformats.org/officeDocument/2006/relationships/slideLayout" Target="../slideLayouts/slideLayout10.xml"/><Relationship Id="rId5" Type="http://schemas.openxmlformats.org/officeDocument/2006/relationships/image" Target="../media/image367.png"/><Relationship Id="rId4" Type="http://schemas.openxmlformats.org/officeDocument/2006/relationships/image" Target="../media/image366.png"/></Relationships>
</file>

<file path=ppt/slides/_rels/slide246.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46.xml"/><Relationship Id="rId1" Type="http://schemas.openxmlformats.org/officeDocument/2006/relationships/slideLayout" Target="../slideLayouts/slideLayout10.xml"/><Relationship Id="rId5" Type="http://schemas.openxmlformats.org/officeDocument/2006/relationships/image" Target="../media/image370.png"/><Relationship Id="rId4" Type="http://schemas.openxmlformats.org/officeDocument/2006/relationships/image" Target="../media/image369.png"/></Relationships>
</file>

<file path=ppt/slides/_rels/slide247.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47.xml"/><Relationship Id="rId1" Type="http://schemas.openxmlformats.org/officeDocument/2006/relationships/slideLayout" Target="../slideLayouts/slideLayout10.xml"/></Relationships>
</file>

<file path=ppt/slides/_rels/slide24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48.xml"/><Relationship Id="rId1" Type="http://schemas.openxmlformats.org/officeDocument/2006/relationships/slideLayout" Target="../slideLayouts/slideLayout10.xml"/><Relationship Id="rId5" Type="http://schemas.openxmlformats.org/officeDocument/2006/relationships/image" Target="../media/image374.png"/><Relationship Id="rId4" Type="http://schemas.openxmlformats.org/officeDocument/2006/relationships/image" Target="../media/image373.png"/></Relationships>
</file>

<file path=ppt/slides/_rels/slide249.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49.xml"/><Relationship Id="rId1" Type="http://schemas.openxmlformats.org/officeDocument/2006/relationships/slideLayout" Target="../slideLayouts/slideLayout10.xml"/><Relationship Id="rId5" Type="http://schemas.openxmlformats.org/officeDocument/2006/relationships/image" Target="../media/image377.png"/><Relationship Id="rId4" Type="http://schemas.openxmlformats.org/officeDocument/2006/relationships/image" Target="../media/image376.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50.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250.xml"/><Relationship Id="rId1" Type="http://schemas.openxmlformats.org/officeDocument/2006/relationships/slideLayout" Target="../slideLayouts/slideLayout10.xml"/><Relationship Id="rId5" Type="http://schemas.openxmlformats.org/officeDocument/2006/relationships/image" Target="../media/image380.png"/><Relationship Id="rId4" Type="http://schemas.openxmlformats.org/officeDocument/2006/relationships/image" Target="../media/image379.png"/></Relationships>
</file>

<file path=ppt/slides/_rels/slide25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51.xml"/><Relationship Id="rId1" Type="http://schemas.openxmlformats.org/officeDocument/2006/relationships/slideLayout" Target="../slideLayouts/slideLayout10.xml"/><Relationship Id="rId5" Type="http://schemas.openxmlformats.org/officeDocument/2006/relationships/image" Target="../media/image383.png"/><Relationship Id="rId4" Type="http://schemas.openxmlformats.org/officeDocument/2006/relationships/image" Target="../media/image382.png"/></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0.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0.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notesSlide" Target="../notesSlides/notesSlide255.xml"/><Relationship Id="rId1" Type="http://schemas.openxmlformats.org/officeDocument/2006/relationships/slideLayout" Target="../slideLayouts/slideLayout10.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0.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2.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3" Type="http://schemas.openxmlformats.org/officeDocument/2006/relationships/hyperlink" Target="https://seaquest-docdb.fnal.gov/cgi-bin/RetrieveFile?docid=7759&amp;filename=CA_Thesis_Seaquest_Final.pdf&amp;version=4" TargetMode="External"/><Relationship Id="rId2" Type="http://schemas.openxmlformats.org/officeDocument/2006/relationships/notesSlide" Target="../notesSlides/notesSlide263.xml"/><Relationship Id="rId1" Type="http://schemas.openxmlformats.org/officeDocument/2006/relationships/slideLayout" Target="../slideLayouts/slideLayout10.xml"/><Relationship Id="rId5" Type="http://schemas.openxmlformats.org/officeDocument/2006/relationships/hyperlink" Target="https://github.com/cmantill/DarkQuest" TargetMode="External"/><Relationship Id="rId4" Type="http://schemas.openxmlformats.org/officeDocument/2006/relationships/hyperlink" Target="https://github.com/cmantill/DarkQuest/blob/master/e1039-analysis/SimHits/README.MD" TargetMode="Externa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65.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26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4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8.png"/><Relationship Id="rId4" Type="http://schemas.openxmlformats.org/officeDocument/2006/relationships/image" Target="../media/image123.png"/><Relationship Id="rId9" Type="http://schemas.openxmlformats.org/officeDocument/2006/relationships/image" Target="../media/image110.png"/></Relationships>
</file>

<file path=ppt/slides/_rels/slide5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15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153.png"/></Relationships>
</file>

<file path=ppt/slides/_rels/slide6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15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6.xml"/><Relationship Id="rId1" Type="http://schemas.openxmlformats.org/officeDocument/2006/relationships/slideLayout" Target="../slideLayouts/slideLayout10.xml"/><Relationship Id="rId4" Type="http://schemas.openxmlformats.org/officeDocument/2006/relationships/image" Target="../media/image157.png"/></Relationships>
</file>

<file path=ppt/slides/_rels/slide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image" Target="../media/image15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0.xml"/><Relationship Id="rId1" Type="http://schemas.openxmlformats.org/officeDocument/2006/relationships/slideLayout" Target="../slideLayouts/slideLayout10.xml"/><Relationship Id="rId4" Type="http://schemas.openxmlformats.org/officeDocument/2006/relationships/image" Target="../media/image157.png"/></Relationships>
</file>

<file path=ppt/slides/_rels/slide7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15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16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1.xml"/><Relationship Id="rId1" Type="http://schemas.openxmlformats.org/officeDocument/2006/relationships/slideLayout" Target="../slideLayouts/slideLayout10.xml"/><Relationship Id="rId4" Type="http://schemas.openxmlformats.org/officeDocument/2006/relationships/image" Target="../media/image168.png"/></Relationships>
</file>

<file path=ppt/slides/_rels/slide8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2.xml"/><Relationship Id="rId1" Type="http://schemas.openxmlformats.org/officeDocument/2006/relationships/slideLayout" Target="../slideLayouts/slideLayout10.xml"/><Relationship Id="rId4" Type="http://schemas.openxmlformats.org/officeDocument/2006/relationships/image" Target="../media/image170.png"/></Relationships>
</file>

<file path=ppt/slides/_rels/slide8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0.xml"/><Relationship Id="rId1" Type="http://schemas.openxmlformats.org/officeDocument/2006/relationships/slideLayout" Target="../slideLayouts/slideLayout10.xml"/><Relationship Id="rId4" Type="http://schemas.openxmlformats.org/officeDocument/2006/relationships/image" Target="../media/image176.png"/></Relationships>
</file>

<file path=ppt/slides/_rels/slide9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1.xml"/><Relationship Id="rId1" Type="http://schemas.openxmlformats.org/officeDocument/2006/relationships/slideLayout" Target="../slideLayouts/slideLayout10.xml"/><Relationship Id="rId4" Type="http://schemas.openxmlformats.org/officeDocument/2006/relationships/image" Target="../media/image178.png"/></Relationships>
</file>

<file path=ppt/slides/_rels/slide9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180.png"/></Relationships>
</file>

<file path=ppt/slides/_rels/slide9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183.png"/></Relationships>
</file>

<file path=ppt/slides/_rels/slide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hyperlink" Target="https://docs.google.com/presentation/d/1de3jgN1fSQ2CdddhwqqODiUzrq3Gsg3T81yM3_vAm70/edit#slide=id.g104fc24bfe2_0_87" TargetMode="External"/><Relationship Id="rId2" Type="http://schemas.openxmlformats.org/officeDocument/2006/relationships/notesSlide" Target="../notesSlides/notesSlide99.xml"/><Relationship Id="rId1" Type="http://schemas.openxmlformats.org/officeDocument/2006/relationships/slideLayout" Target="../slideLayouts/slideLayout10.xml"/><Relationship Id="rId5" Type="http://schemas.openxmlformats.org/officeDocument/2006/relationships/image" Target="../media/image186.png"/><Relationship Id="rId4" Type="http://schemas.openxmlformats.org/officeDocument/2006/relationships/image" Target="../media/image18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0"/>
          <p:cNvSpPr txBox="1">
            <a:spLocks noGrp="1"/>
          </p:cNvSpPr>
          <p:nvPr>
            <p:ph type="ctrTitle"/>
          </p:nvPr>
        </p:nvSpPr>
        <p:spPr>
          <a:xfrm>
            <a:off x="3109025" y="3806775"/>
            <a:ext cx="2951400" cy="701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DarkQuest Update (1)</a:t>
            </a:r>
            <a:endParaRPr/>
          </a:p>
        </p:txBody>
      </p:sp>
      <p:sp>
        <p:nvSpPr>
          <p:cNvPr id="84" name="Google Shape;84;p20"/>
          <p:cNvSpPr txBox="1">
            <a:spLocks noGrp="1"/>
          </p:cNvSpPr>
          <p:nvPr>
            <p:ph type="subTitle" idx="1"/>
          </p:nvPr>
        </p:nvSpPr>
        <p:spPr>
          <a:xfrm>
            <a:off x="3109025" y="4369653"/>
            <a:ext cx="2951400" cy="357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Duc Hoang</a:t>
            </a:r>
            <a:endParaRPr/>
          </a:p>
        </p:txBody>
      </p:sp>
      <p:sp>
        <p:nvSpPr>
          <p:cNvPr id="85" name="Google Shape;85;p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Mass resolution</a:t>
            </a:r>
            <a:endParaRPr/>
          </a:p>
        </p:txBody>
      </p:sp>
      <p:sp>
        <p:nvSpPr>
          <p:cNvPr id="156" name="Google Shape;156;p2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cxnSp>
        <p:nvCxnSpPr>
          <p:cNvPr id="157" name="Google Shape;157;p29"/>
          <p:cNvCxnSpPr/>
          <p:nvPr/>
        </p:nvCxnSpPr>
        <p:spPr>
          <a:xfrm>
            <a:off x="4202363" y="3234575"/>
            <a:ext cx="855900" cy="0"/>
          </a:xfrm>
          <a:prstGeom prst="straightConnector1">
            <a:avLst/>
          </a:prstGeom>
          <a:noFill/>
          <a:ln w="38100" cap="flat" cmpd="sng">
            <a:solidFill>
              <a:schemeClr val="dk2"/>
            </a:solidFill>
            <a:prstDash val="solid"/>
            <a:round/>
            <a:headEnd type="none" w="med" len="med"/>
            <a:tailEnd type="triangle" w="med" len="med"/>
          </a:ln>
        </p:spPr>
      </p:cxnSp>
      <p:sp>
        <p:nvSpPr>
          <p:cNvPr id="158" name="Google Shape;158;p29"/>
          <p:cNvSpPr txBox="1"/>
          <p:nvPr/>
        </p:nvSpPr>
        <p:spPr>
          <a:xfrm>
            <a:off x="1673113" y="1234863"/>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a:t>
            </a:r>
            <a:endParaRPr>
              <a:latin typeface="Lato"/>
              <a:ea typeface="Lato"/>
              <a:cs typeface="Lato"/>
              <a:sym typeface="Lato"/>
            </a:endParaRPr>
          </a:p>
        </p:txBody>
      </p:sp>
      <p:sp>
        <p:nvSpPr>
          <p:cNvPr id="159" name="Google Shape;159;p29"/>
          <p:cNvSpPr txBox="1"/>
          <p:nvPr/>
        </p:nvSpPr>
        <p:spPr>
          <a:xfrm>
            <a:off x="6895575" y="1234863"/>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a:t>
            </a:r>
            <a:endParaRPr>
              <a:latin typeface="Lato"/>
              <a:ea typeface="Lato"/>
              <a:cs typeface="Lato"/>
              <a:sym typeface="Lato"/>
            </a:endParaRPr>
          </a:p>
        </p:txBody>
      </p:sp>
      <p:pic>
        <p:nvPicPr>
          <p:cNvPr id="160" name="Google Shape;160;p29"/>
          <p:cNvPicPr preferRelativeResize="0"/>
          <p:nvPr/>
        </p:nvPicPr>
        <p:blipFill>
          <a:blip r:embed="rId3">
            <a:alphaModFix/>
          </a:blip>
          <a:stretch>
            <a:fillRect/>
          </a:stretch>
        </p:blipFill>
        <p:spPr>
          <a:xfrm>
            <a:off x="517787" y="1716800"/>
            <a:ext cx="3062175" cy="3172550"/>
          </a:xfrm>
          <a:prstGeom prst="rect">
            <a:avLst/>
          </a:prstGeom>
          <a:noFill/>
          <a:ln>
            <a:noFill/>
          </a:ln>
        </p:spPr>
      </p:pic>
      <p:pic>
        <p:nvPicPr>
          <p:cNvPr id="161" name="Google Shape;161;p29"/>
          <p:cNvPicPr preferRelativeResize="0"/>
          <p:nvPr/>
        </p:nvPicPr>
        <p:blipFill>
          <a:blip r:embed="rId4">
            <a:alphaModFix/>
          </a:blip>
          <a:stretch>
            <a:fillRect/>
          </a:stretch>
        </p:blipFill>
        <p:spPr>
          <a:xfrm>
            <a:off x="5273350" y="1657275"/>
            <a:ext cx="3216901" cy="329159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1028"/>
        <p:cNvGrpSpPr/>
        <p:nvPr/>
      </p:nvGrpSpPr>
      <p:grpSpPr>
        <a:xfrm>
          <a:off x="0" y="0"/>
          <a:ext cx="0" cy="0"/>
          <a:chOff x="0" y="0"/>
          <a:chExt cx="0" cy="0"/>
        </a:xfrm>
      </p:grpSpPr>
      <p:sp>
        <p:nvSpPr>
          <p:cNvPr id="1029" name="Google Shape;1029;p1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Acceptance matrix</a:t>
            </a:r>
            <a:endParaRPr/>
          </a:p>
        </p:txBody>
      </p:sp>
      <p:sp>
        <p:nvSpPr>
          <p:cNvPr id="1030" name="Google Shape;1030;p11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Fail all</a:t>
            </a:r>
            <a:endParaRPr/>
          </a:p>
          <a:p>
            <a:pPr marL="457200" lvl="0" indent="-342900" algn="l" rtl="0">
              <a:spcBef>
                <a:spcPts val="0"/>
              </a:spcBef>
              <a:spcAft>
                <a:spcPts val="0"/>
              </a:spcAft>
              <a:buSzPts val="1800"/>
              <a:buAutoNum type="arabicPeriod"/>
            </a:pPr>
            <a:r>
              <a:rPr lang="en"/>
              <a:t>Pass track </a:t>
            </a:r>
            <a:r>
              <a:rPr lang="en" b="1"/>
              <a:t>but not</a:t>
            </a:r>
            <a:r>
              <a:rPr lang="en"/>
              <a:t> trigger</a:t>
            </a:r>
            <a:endParaRPr/>
          </a:p>
          <a:p>
            <a:pPr marL="457200" lvl="0" indent="-342900" algn="l" rtl="0">
              <a:spcBef>
                <a:spcPts val="0"/>
              </a:spcBef>
              <a:spcAft>
                <a:spcPts val="0"/>
              </a:spcAft>
              <a:buSzPts val="1800"/>
              <a:buAutoNum type="arabicPeriod"/>
            </a:pPr>
            <a:r>
              <a:rPr lang="en"/>
              <a:t>Pass trigger</a:t>
            </a:r>
            <a:r>
              <a:rPr lang="en" b="1"/>
              <a:t> but not</a:t>
            </a:r>
            <a:r>
              <a:rPr lang="en"/>
              <a:t> track</a:t>
            </a:r>
            <a:r>
              <a:rPr lang="en" b="1"/>
              <a:t> </a:t>
            </a:r>
            <a:endParaRPr b="1"/>
          </a:p>
          <a:p>
            <a:pPr marL="457200" lvl="0" indent="-342900" algn="l" rtl="0">
              <a:spcBef>
                <a:spcPts val="0"/>
              </a:spcBef>
              <a:spcAft>
                <a:spcPts val="0"/>
              </a:spcAft>
              <a:buSzPts val="1800"/>
              <a:buAutoNum type="arabicPeriod"/>
            </a:pPr>
            <a:r>
              <a:rPr lang="en"/>
              <a:t>Pass all</a:t>
            </a:r>
            <a:endParaRPr/>
          </a:p>
        </p:txBody>
      </p:sp>
      <p:sp>
        <p:nvSpPr>
          <p:cNvPr id="1031" name="Google Shape;1031;p1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sp>
        <p:nvSpPr>
          <p:cNvPr id="1032" name="Google Shape;1032;p119"/>
          <p:cNvSpPr txBox="1"/>
          <p:nvPr/>
        </p:nvSpPr>
        <p:spPr>
          <a:xfrm>
            <a:off x="5404125" y="1281700"/>
            <a:ext cx="3003300" cy="1046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Definition:</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Track: have 2 tracks reconstructed.</a:t>
            </a:r>
            <a:endParaRPr>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Trigger: Zije’s DP trigger</a:t>
            </a:r>
            <a:endParaRPr>
              <a:solidFill>
                <a:srgbClr val="990000"/>
              </a:solidFill>
              <a:latin typeface="Lato"/>
              <a:ea typeface="Lato"/>
              <a:cs typeface="Lato"/>
              <a:sym typeface="Lato"/>
            </a:endParaRPr>
          </a:p>
        </p:txBody>
      </p:sp>
      <p:sp>
        <p:nvSpPr>
          <p:cNvPr id="1033" name="Google Shape;1033;p119"/>
          <p:cNvSpPr txBox="1"/>
          <p:nvPr/>
        </p:nvSpPr>
        <p:spPr>
          <a:xfrm>
            <a:off x="410700" y="4371125"/>
            <a:ext cx="832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Sample on submit: </a:t>
            </a:r>
            <a:r>
              <a:rPr lang="en" b="1">
                <a:latin typeface="Lato"/>
                <a:ea typeface="Lato"/>
                <a:cs typeface="Lato"/>
                <a:sym typeface="Lato"/>
              </a:rPr>
              <a:t>/mnt/T2_US_MIT/hadoop/mitgroups/DarkQuest/dhoang/Aprime_Muons_Scan_26_02_2022/</a:t>
            </a:r>
            <a:endParaRPr b="1">
              <a:latin typeface="Lato"/>
              <a:ea typeface="Lato"/>
              <a:cs typeface="Lato"/>
              <a:sym typeface="Lat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1037"/>
        <p:cNvGrpSpPr/>
        <p:nvPr/>
      </p:nvGrpSpPr>
      <p:grpSpPr>
        <a:xfrm>
          <a:off x="0" y="0"/>
          <a:ext cx="0" cy="0"/>
          <a:chOff x="0" y="0"/>
          <a:chExt cx="0" cy="0"/>
        </a:xfrm>
      </p:grpSpPr>
      <p:sp>
        <p:nvSpPr>
          <p:cNvPr id="1038" name="Google Shape;1038;p1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Fail all</a:t>
            </a:r>
            <a:endParaRPr/>
          </a:p>
        </p:txBody>
      </p:sp>
      <p:sp>
        <p:nvSpPr>
          <p:cNvPr id="1039" name="Google Shape;1039;p1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pic>
        <p:nvPicPr>
          <p:cNvPr id="1040" name="Google Shape;1040;p120"/>
          <p:cNvPicPr preferRelativeResize="0"/>
          <p:nvPr/>
        </p:nvPicPr>
        <p:blipFill>
          <a:blip r:embed="rId3">
            <a:alphaModFix/>
          </a:blip>
          <a:stretch>
            <a:fillRect/>
          </a:stretch>
        </p:blipFill>
        <p:spPr>
          <a:xfrm>
            <a:off x="2649763" y="1017450"/>
            <a:ext cx="3844481" cy="382125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044"/>
        <p:cNvGrpSpPr/>
        <p:nvPr/>
      </p:nvGrpSpPr>
      <p:grpSpPr>
        <a:xfrm>
          <a:off x="0" y="0"/>
          <a:ext cx="0" cy="0"/>
          <a:chOff x="0" y="0"/>
          <a:chExt cx="0" cy="0"/>
        </a:xfrm>
      </p:grpSpPr>
      <p:sp>
        <p:nvSpPr>
          <p:cNvPr id="1045" name="Google Shape;1045;p1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1- Fail all</a:t>
            </a:r>
            <a:endParaRPr/>
          </a:p>
        </p:txBody>
      </p:sp>
      <p:sp>
        <p:nvSpPr>
          <p:cNvPr id="1046" name="Google Shape;1046;p1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102</a:t>
            </a:fld>
            <a:endParaRPr/>
          </a:p>
        </p:txBody>
      </p:sp>
      <p:pic>
        <p:nvPicPr>
          <p:cNvPr id="1047" name="Google Shape;1047;p121"/>
          <p:cNvPicPr preferRelativeResize="0"/>
          <p:nvPr/>
        </p:nvPicPr>
        <p:blipFill>
          <a:blip r:embed="rId3">
            <a:alphaModFix/>
          </a:blip>
          <a:stretch>
            <a:fillRect/>
          </a:stretch>
        </p:blipFill>
        <p:spPr>
          <a:xfrm>
            <a:off x="2649763" y="1017450"/>
            <a:ext cx="3844481" cy="38212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051"/>
        <p:cNvGrpSpPr/>
        <p:nvPr/>
      </p:nvGrpSpPr>
      <p:grpSpPr>
        <a:xfrm>
          <a:off x="0" y="0"/>
          <a:ext cx="0" cy="0"/>
          <a:chOff x="0" y="0"/>
          <a:chExt cx="0" cy="0"/>
        </a:xfrm>
      </p:grpSpPr>
      <p:sp>
        <p:nvSpPr>
          <p:cNvPr id="1052" name="Google Shape;1052;p1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Pass track but not trigger</a:t>
            </a:r>
            <a:endParaRPr/>
          </a:p>
        </p:txBody>
      </p:sp>
      <p:sp>
        <p:nvSpPr>
          <p:cNvPr id="1053" name="Google Shape;1053;p1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103</a:t>
            </a:fld>
            <a:endParaRPr/>
          </a:p>
        </p:txBody>
      </p:sp>
      <p:pic>
        <p:nvPicPr>
          <p:cNvPr id="1054" name="Google Shape;1054;p122"/>
          <p:cNvPicPr preferRelativeResize="0"/>
          <p:nvPr/>
        </p:nvPicPr>
        <p:blipFill>
          <a:blip r:embed="rId3">
            <a:alphaModFix/>
          </a:blip>
          <a:stretch>
            <a:fillRect/>
          </a:stretch>
        </p:blipFill>
        <p:spPr>
          <a:xfrm>
            <a:off x="2649763" y="1017450"/>
            <a:ext cx="3844481" cy="382125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1058"/>
        <p:cNvGrpSpPr/>
        <p:nvPr/>
      </p:nvGrpSpPr>
      <p:grpSpPr>
        <a:xfrm>
          <a:off x="0" y="0"/>
          <a:ext cx="0" cy="0"/>
          <a:chOff x="0" y="0"/>
          <a:chExt cx="0" cy="0"/>
        </a:xfrm>
      </p:grpSpPr>
      <p:sp>
        <p:nvSpPr>
          <p:cNvPr id="1059" name="Google Shape;1059;p1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Pass trigger but not track</a:t>
            </a:r>
            <a:endParaRPr/>
          </a:p>
        </p:txBody>
      </p:sp>
      <p:sp>
        <p:nvSpPr>
          <p:cNvPr id="1060" name="Google Shape;1060;p1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104</a:t>
            </a:fld>
            <a:endParaRPr/>
          </a:p>
        </p:txBody>
      </p:sp>
      <p:pic>
        <p:nvPicPr>
          <p:cNvPr id="1061" name="Google Shape;1061;p123"/>
          <p:cNvPicPr preferRelativeResize="0"/>
          <p:nvPr/>
        </p:nvPicPr>
        <p:blipFill>
          <a:blip r:embed="rId3">
            <a:alphaModFix/>
          </a:blip>
          <a:stretch>
            <a:fillRect/>
          </a:stretch>
        </p:blipFill>
        <p:spPr>
          <a:xfrm>
            <a:off x="2606200" y="1017450"/>
            <a:ext cx="3931591" cy="382125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sp>
        <p:nvSpPr>
          <p:cNvPr id="1066" name="Google Shape;1066;p1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Pass both</a:t>
            </a:r>
            <a:endParaRPr/>
          </a:p>
        </p:txBody>
      </p:sp>
      <p:sp>
        <p:nvSpPr>
          <p:cNvPr id="1067" name="Google Shape;1067;p12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105</a:t>
            </a:fld>
            <a:endParaRPr/>
          </a:p>
        </p:txBody>
      </p:sp>
      <p:pic>
        <p:nvPicPr>
          <p:cNvPr id="1068" name="Google Shape;1068;p124"/>
          <p:cNvPicPr preferRelativeResize="0"/>
          <p:nvPr/>
        </p:nvPicPr>
        <p:blipFill>
          <a:blip r:embed="rId3">
            <a:alphaModFix/>
          </a:blip>
          <a:stretch>
            <a:fillRect/>
          </a:stretch>
        </p:blipFill>
        <p:spPr>
          <a:xfrm>
            <a:off x="2606200" y="1017450"/>
            <a:ext cx="3931591" cy="38212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072"/>
        <p:cNvGrpSpPr/>
        <p:nvPr/>
      </p:nvGrpSpPr>
      <p:grpSpPr>
        <a:xfrm>
          <a:off x="0" y="0"/>
          <a:ext cx="0" cy="0"/>
          <a:chOff x="0" y="0"/>
          <a:chExt cx="0" cy="0"/>
        </a:xfrm>
      </p:grpSpPr>
      <p:sp>
        <p:nvSpPr>
          <p:cNvPr id="1073" name="Google Shape;1073;p1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Dark Photon track acceptance plot</a:t>
            </a:r>
            <a:endParaRPr/>
          </a:p>
        </p:txBody>
      </p:sp>
      <p:sp>
        <p:nvSpPr>
          <p:cNvPr id="1074" name="Google Shape;1074;p1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106</a:t>
            </a:fld>
            <a:endParaRPr/>
          </a:p>
        </p:txBody>
      </p:sp>
      <p:sp>
        <p:nvSpPr>
          <p:cNvPr id="1075" name="Google Shape;1075;p125"/>
          <p:cNvSpPr txBox="1"/>
          <p:nvPr/>
        </p:nvSpPr>
        <p:spPr>
          <a:xfrm>
            <a:off x="4572000" y="1193100"/>
            <a:ext cx="3060900" cy="615600"/>
          </a:xfrm>
          <a:prstGeom prst="rect">
            <a:avLst/>
          </a:prstGeom>
          <a:noFill/>
          <a:ln w="28575"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Acceptance = fraction of events with 2 tracks.</a:t>
            </a:r>
            <a:endParaRPr>
              <a:latin typeface="Playfair Display"/>
              <a:ea typeface="Playfair Display"/>
              <a:cs typeface="Playfair Display"/>
              <a:sym typeface="Playfair Display"/>
            </a:endParaRPr>
          </a:p>
        </p:txBody>
      </p:sp>
      <p:pic>
        <p:nvPicPr>
          <p:cNvPr id="1076" name="Google Shape;1076;p125"/>
          <p:cNvPicPr preferRelativeResize="0"/>
          <p:nvPr/>
        </p:nvPicPr>
        <p:blipFill>
          <a:blip r:embed="rId3">
            <a:alphaModFix/>
          </a:blip>
          <a:stretch>
            <a:fillRect/>
          </a:stretch>
        </p:blipFill>
        <p:spPr>
          <a:xfrm>
            <a:off x="152400" y="1169850"/>
            <a:ext cx="3763177" cy="382125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080"/>
        <p:cNvGrpSpPr/>
        <p:nvPr/>
      </p:nvGrpSpPr>
      <p:grpSpPr>
        <a:xfrm>
          <a:off x="0" y="0"/>
          <a:ext cx="0" cy="0"/>
          <a:chOff x="0" y="0"/>
          <a:chExt cx="0" cy="0"/>
        </a:xfrm>
      </p:grpSpPr>
      <p:sp>
        <p:nvSpPr>
          <p:cNvPr id="1081" name="Google Shape;1081;p1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Pass FPGA trigger </a:t>
            </a:r>
            <a:r>
              <a:rPr lang="en" u="sng"/>
              <a:t>OR Zije’s trigger</a:t>
            </a:r>
            <a:endParaRPr u="sng"/>
          </a:p>
        </p:txBody>
      </p:sp>
      <p:sp>
        <p:nvSpPr>
          <p:cNvPr id="1082" name="Google Shape;1082;p12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107</a:t>
            </a:fld>
            <a:endParaRPr/>
          </a:p>
        </p:txBody>
      </p:sp>
      <p:pic>
        <p:nvPicPr>
          <p:cNvPr id="1083" name="Google Shape;1083;p126"/>
          <p:cNvPicPr preferRelativeResize="0"/>
          <p:nvPr/>
        </p:nvPicPr>
        <p:blipFill>
          <a:blip r:embed="rId3">
            <a:alphaModFix/>
          </a:blip>
          <a:stretch>
            <a:fillRect/>
          </a:stretch>
        </p:blipFill>
        <p:spPr>
          <a:xfrm>
            <a:off x="2649763" y="1017450"/>
            <a:ext cx="3844481" cy="38212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087"/>
        <p:cNvGrpSpPr/>
        <p:nvPr/>
      </p:nvGrpSpPr>
      <p:grpSpPr>
        <a:xfrm>
          <a:off x="0" y="0"/>
          <a:ext cx="0" cy="0"/>
          <a:chOff x="0" y="0"/>
          <a:chExt cx="0" cy="0"/>
        </a:xfrm>
      </p:grpSpPr>
      <p:sp>
        <p:nvSpPr>
          <p:cNvPr id="1088" name="Google Shape;1088;p12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108</a:t>
            </a:fld>
            <a:endParaRPr/>
          </a:p>
        </p:txBody>
      </p:sp>
      <p:sp>
        <p:nvSpPr>
          <p:cNvPr id="1089" name="Google Shape;1089;p127"/>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Dark photon acceptance but taken into account event weights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093"/>
        <p:cNvGrpSpPr/>
        <p:nvPr/>
      </p:nvGrpSpPr>
      <p:grpSpPr>
        <a:xfrm>
          <a:off x="0" y="0"/>
          <a:ext cx="0" cy="0"/>
          <a:chOff x="0" y="0"/>
          <a:chExt cx="0" cy="0"/>
        </a:xfrm>
      </p:grpSpPr>
      <p:sp>
        <p:nvSpPr>
          <p:cNvPr id="1094" name="Google Shape;1094;p12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680"/>
              <a:t>Dark photon acceptance plot (with Patrick’s setup)</a:t>
            </a:r>
            <a:endParaRPr sz="2680"/>
          </a:p>
        </p:txBody>
      </p:sp>
      <p:sp>
        <p:nvSpPr>
          <p:cNvPr id="1095" name="Google Shape;1095;p12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109</a:t>
            </a:fld>
            <a:endParaRPr/>
          </a:p>
        </p:txBody>
      </p:sp>
      <p:sp>
        <p:nvSpPr>
          <p:cNvPr id="1096" name="Google Shape;1096;p128"/>
          <p:cNvSpPr txBox="1"/>
          <p:nvPr/>
        </p:nvSpPr>
        <p:spPr>
          <a:xfrm>
            <a:off x="4572000" y="1193100"/>
            <a:ext cx="3060900" cy="615600"/>
          </a:xfrm>
          <a:prstGeom prst="rect">
            <a:avLst/>
          </a:prstGeom>
          <a:noFill/>
          <a:ln w="28575"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Acceptance = fraction of events with 2 tracks.</a:t>
            </a:r>
            <a:endParaRPr>
              <a:latin typeface="Playfair Display"/>
              <a:ea typeface="Playfair Display"/>
              <a:cs typeface="Playfair Display"/>
              <a:sym typeface="Playfair Display"/>
            </a:endParaRPr>
          </a:p>
        </p:txBody>
      </p:sp>
      <p:sp>
        <p:nvSpPr>
          <p:cNvPr id="1097" name="Google Shape;1097;p128"/>
          <p:cNvSpPr txBox="1"/>
          <p:nvPr/>
        </p:nvSpPr>
        <p:spPr>
          <a:xfrm>
            <a:off x="4572000" y="2082075"/>
            <a:ext cx="177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Playfair Display"/>
                <a:ea typeface="Playfair Display"/>
                <a:cs typeface="Playfair Display"/>
                <a:sym typeface="Playfair Display"/>
              </a:rPr>
              <a:t>Hue normalized from 0 to 1.</a:t>
            </a:r>
            <a:endParaRPr sz="1000">
              <a:latin typeface="Playfair Display"/>
              <a:ea typeface="Playfair Display"/>
              <a:cs typeface="Playfair Display"/>
              <a:sym typeface="Playfair Display"/>
            </a:endParaRPr>
          </a:p>
        </p:txBody>
      </p:sp>
      <p:pic>
        <p:nvPicPr>
          <p:cNvPr id="1098" name="Google Shape;1098;p128"/>
          <p:cNvPicPr preferRelativeResize="0"/>
          <p:nvPr/>
        </p:nvPicPr>
        <p:blipFill>
          <a:blip r:embed="rId3">
            <a:alphaModFix/>
          </a:blip>
          <a:stretch>
            <a:fillRect/>
          </a:stretch>
        </p:blipFill>
        <p:spPr>
          <a:xfrm>
            <a:off x="152400" y="1169850"/>
            <a:ext cx="4305300" cy="382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Tracklet pz to truth pz </a:t>
            </a:r>
            <a:r>
              <a:rPr lang="en">
                <a:solidFill>
                  <a:srgbClr val="38761D"/>
                </a:solidFill>
              </a:rPr>
              <a:t>(sum pz of 2 tracklets and the truth pz)</a:t>
            </a:r>
            <a:endParaRPr>
              <a:solidFill>
                <a:srgbClr val="38761D"/>
              </a:solidFill>
            </a:endParaRPr>
          </a:p>
        </p:txBody>
      </p:sp>
      <p:sp>
        <p:nvSpPr>
          <p:cNvPr id="167" name="Google Shape;167;p3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68" name="Google Shape;168;p30"/>
          <p:cNvSpPr txBox="1"/>
          <p:nvPr/>
        </p:nvSpPr>
        <p:spPr>
          <a:xfrm>
            <a:off x="1401738" y="1519613"/>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a:t>
            </a:r>
            <a:endParaRPr>
              <a:latin typeface="Lato"/>
              <a:ea typeface="Lato"/>
              <a:cs typeface="Lato"/>
              <a:sym typeface="Lato"/>
            </a:endParaRPr>
          </a:p>
        </p:txBody>
      </p:sp>
      <p:sp>
        <p:nvSpPr>
          <p:cNvPr id="169" name="Google Shape;169;p30"/>
          <p:cNvSpPr txBox="1"/>
          <p:nvPr/>
        </p:nvSpPr>
        <p:spPr>
          <a:xfrm>
            <a:off x="6825513" y="1519613"/>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a:t>
            </a:r>
            <a:endParaRPr>
              <a:latin typeface="Lato"/>
              <a:ea typeface="Lato"/>
              <a:cs typeface="Lato"/>
              <a:sym typeface="Lato"/>
            </a:endParaRPr>
          </a:p>
        </p:txBody>
      </p:sp>
      <p:pic>
        <p:nvPicPr>
          <p:cNvPr id="170" name="Google Shape;170;p30"/>
          <p:cNvPicPr preferRelativeResize="0"/>
          <p:nvPr/>
        </p:nvPicPr>
        <p:blipFill>
          <a:blip r:embed="rId3">
            <a:alphaModFix/>
          </a:blip>
          <a:stretch>
            <a:fillRect/>
          </a:stretch>
        </p:blipFill>
        <p:spPr>
          <a:xfrm>
            <a:off x="276716" y="1919825"/>
            <a:ext cx="3001571" cy="3071275"/>
          </a:xfrm>
          <a:prstGeom prst="rect">
            <a:avLst/>
          </a:prstGeom>
          <a:noFill/>
          <a:ln>
            <a:noFill/>
          </a:ln>
        </p:spPr>
      </p:pic>
      <p:pic>
        <p:nvPicPr>
          <p:cNvPr id="171" name="Google Shape;171;p30"/>
          <p:cNvPicPr preferRelativeResize="0"/>
          <p:nvPr/>
        </p:nvPicPr>
        <p:blipFill>
          <a:blip r:embed="rId4">
            <a:alphaModFix/>
          </a:blip>
          <a:stretch>
            <a:fillRect/>
          </a:stretch>
        </p:blipFill>
        <p:spPr>
          <a:xfrm>
            <a:off x="5690000" y="2053212"/>
            <a:ext cx="2800240" cy="280450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1102"/>
        <p:cNvGrpSpPr/>
        <p:nvPr/>
      </p:nvGrpSpPr>
      <p:grpSpPr>
        <a:xfrm>
          <a:off x="0" y="0"/>
          <a:ext cx="0" cy="0"/>
          <a:chOff x="0" y="0"/>
          <a:chExt cx="0" cy="0"/>
        </a:xfrm>
      </p:grpSpPr>
      <p:sp>
        <p:nvSpPr>
          <p:cNvPr id="1103" name="Google Shape;1103;p12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Acceptance matrix</a:t>
            </a:r>
            <a:endParaRPr/>
          </a:p>
        </p:txBody>
      </p:sp>
      <p:sp>
        <p:nvSpPr>
          <p:cNvPr id="1104" name="Google Shape;1104;p12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Fail all</a:t>
            </a:r>
            <a:endParaRPr/>
          </a:p>
          <a:p>
            <a:pPr marL="457200" lvl="0" indent="-342900" algn="l" rtl="0">
              <a:spcBef>
                <a:spcPts val="0"/>
              </a:spcBef>
              <a:spcAft>
                <a:spcPts val="0"/>
              </a:spcAft>
              <a:buSzPts val="1800"/>
              <a:buAutoNum type="arabicPeriod"/>
            </a:pPr>
            <a:r>
              <a:rPr lang="en"/>
              <a:t>Pass track but not trigger</a:t>
            </a:r>
            <a:endParaRPr/>
          </a:p>
          <a:p>
            <a:pPr marL="457200" lvl="0" indent="-342900" algn="l" rtl="0">
              <a:spcBef>
                <a:spcPts val="0"/>
              </a:spcBef>
              <a:spcAft>
                <a:spcPts val="0"/>
              </a:spcAft>
              <a:buSzPts val="1800"/>
              <a:buAutoNum type="arabicPeriod"/>
            </a:pPr>
            <a:r>
              <a:rPr lang="en"/>
              <a:t>Pass trigger but not track</a:t>
            </a:r>
            <a:endParaRPr/>
          </a:p>
          <a:p>
            <a:pPr marL="457200" lvl="0" indent="-342900" algn="l" rtl="0">
              <a:spcBef>
                <a:spcPts val="0"/>
              </a:spcBef>
              <a:spcAft>
                <a:spcPts val="0"/>
              </a:spcAft>
              <a:buSzPts val="1800"/>
              <a:buAutoNum type="arabicPeriod"/>
            </a:pPr>
            <a:r>
              <a:rPr lang="en"/>
              <a:t>Pass all</a:t>
            </a:r>
            <a:endParaRPr/>
          </a:p>
        </p:txBody>
      </p:sp>
      <p:sp>
        <p:nvSpPr>
          <p:cNvPr id="1105" name="Google Shape;1105;p12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110</a:t>
            </a:fld>
            <a:endParaRPr/>
          </a:p>
        </p:txBody>
      </p:sp>
      <p:sp>
        <p:nvSpPr>
          <p:cNvPr id="1106" name="Google Shape;1106;p129"/>
          <p:cNvSpPr txBox="1"/>
          <p:nvPr/>
        </p:nvSpPr>
        <p:spPr>
          <a:xfrm>
            <a:off x="5404125" y="1281700"/>
            <a:ext cx="3003300" cy="14775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Definition:</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Track: have 2 tracks reconstructed.</a:t>
            </a:r>
            <a:endParaRPr>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Trigger: fpga_trigger[0] == 1</a:t>
            </a:r>
            <a:endParaRPr>
              <a:solidFill>
                <a:srgbClr val="990000"/>
              </a:solidFill>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	Main physics trigger.</a:t>
            </a:r>
            <a:endParaRPr>
              <a:solidFill>
                <a:srgbClr val="990000"/>
              </a:solidFill>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	Triggering on hits.</a:t>
            </a:r>
            <a:endParaRPr>
              <a:solidFill>
                <a:srgbClr val="990000"/>
              </a:solidFill>
              <a:latin typeface="Lato"/>
              <a:ea typeface="Lato"/>
              <a:cs typeface="Lato"/>
              <a:sym typeface="Lato"/>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1110"/>
        <p:cNvGrpSpPr/>
        <p:nvPr/>
      </p:nvGrpSpPr>
      <p:grpSpPr>
        <a:xfrm>
          <a:off x="0" y="0"/>
          <a:ext cx="0" cy="0"/>
          <a:chOff x="0" y="0"/>
          <a:chExt cx="0" cy="0"/>
        </a:xfrm>
      </p:grpSpPr>
      <p:sp>
        <p:nvSpPr>
          <p:cNvPr id="1111" name="Google Shape;1111;p13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Fail all</a:t>
            </a:r>
            <a:endParaRPr/>
          </a:p>
        </p:txBody>
      </p:sp>
      <p:sp>
        <p:nvSpPr>
          <p:cNvPr id="1112" name="Google Shape;1112;p13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111</a:t>
            </a:fld>
            <a:endParaRPr/>
          </a:p>
        </p:txBody>
      </p:sp>
      <p:pic>
        <p:nvPicPr>
          <p:cNvPr id="1113" name="Google Shape;1113;p130"/>
          <p:cNvPicPr preferRelativeResize="0"/>
          <p:nvPr/>
        </p:nvPicPr>
        <p:blipFill>
          <a:blip r:embed="rId3">
            <a:alphaModFix/>
          </a:blip>
          <a:stretch>
            <a:fillRect/>
          </a:stretch>
        </p:blipFill>
        <p:spPr>
          <a:xfrm>
            <a:off x="217275" y="1086425"/>
            <a:ext cx="4296989" cy="38212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1117"/>
        <p:cNvGrpSpPr/>
        <p:nvPr/>
      </p:nvGrpSpPr>
      <p:grpSpPr>
        <a:xfrm>
          <a:off x="0" y="0"/>
          <a:ext cx="0" cy="0"/>
          <a:chOff x="0" y="0"/>
          <a:chExt cx="0" cy="0"/>
        </a:xfrm>
      </p:grpSpPr>
      <p:sp>
        <p:nvSpPr>
          <p:cNvPr id="1118" name="Google Shape;1118;p13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1- Fail all</a:t>
            </a:r>
            <a:endParaRPr/>
          </a:p>
        </p:txBody>
      </p:sp>
      <p:sp>
        <p:nvSpPr>
          <p:cNvPr id="1119" name="Google Shape;1119;p13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112</a:t>
            </a:fld>
            <a:endParaRPr/>
          </a:p>
        </p:txBody>
      </p:sp>
      <p:pic>
        <p:nvPicPr>
          <p:cNvPr id="1120" name="Google Shape;1120;p131"/>
          <p:cNvPicPr preferRelativeResize="0"/>
          <p:nvPr/>
        </p:nvPicPr>
        <p:blipFill>
          <a:blip r:embed="rId3">
            <a:alphaModFix/>
          </a:blip>
          <a:stretch>
            <a:fillRect/>
          </a:stretch>
        </p:blipFill>
        <p:spPr>
          <a:xfrm>
            <a:off x="379925" y="1017450"/>
            <a:ext cx="4296989" cy="38212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1124"/>
        <p:cNvGrpSpPr/>
        <p:nvPr/>
      </p:nvGrpSpPr>
      <p:grpSpPr>
        <a:xfrm>
          <a:off x="0" y="0"/>
          <a:ext cx="0" cy="0"/>
          <a:chOff x="0" y="0"/>
          <a:chExt cx="0" cy="0"/>
        </a:xfrm>
      </p:grpSpPr>
      <p:sp>
        <p:nvSpPr>
          <p:cNvPr id="1125" name="Google Shape;1125;p1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Pass track but not trigger</a:t>
            </a:r>
            <a:endParaRPr/>
          </a:p>
        </p:txBody>
      </p:sp>
      <p:sp>
        <p:nvSpPr>
          <p:cNvPr id="1126" name="Google Shape;1126;p13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113</a:t>
            </a:fld>
            <a:endParaRPr/>
          </a:p>
        </p:txBody>
      </p:sp>
      <p:pic>
        <p:nvPicPr>
          <p:cNvPr id="1127" name="Google Shape;1127;p132"/>
          <p:cNvPicPr preferRelativeResize="0"/>
          <p:nvPr/>
        </p:nvPicPr>
        <p:blipFill>
          <a:blip r:embed="rId3">
            <a:alphaModFix/>
          </a:blip>
          <a:stretch>
            <a:fillRect/>
          </a:stretch>
        </p:blipFill>
        <p:spPr>
          <a:xfrm>
            <a:off x="152400" y="1169850"/>
            <a:ext cx="4296989" cy="38212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1131"/>
        <p:cNvGrpSpPr/>
        <p:nvPr/>
      </p:nvGrpSpPr>
      <p:grpSpPr>
        <a:xfrm>
          <a:off x="0" y="0"/>
          <a:ext cx="0" cy="0"/>
          <a:chOff x="0" y="0"/>
          <a:chExt cx="0" cy="0"/>
        </a:xfrm>
      </p:grpSpPr>
      <p:sp>
        <p:nvSpPr>
          <p:cNvPr id="1132" name="Google Shape;1132;p13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Pass trigger but not track</a:t>
            </a:r>
            <a:endParaRPr/>
          </a:p>
        </p:txBody>
      </p:sp>
      <p:sp>
        <p:nvSpPr>
          <p:cNvPr id="1133" name="Google Shape;1133;p13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114</a:t>
            </a:fld>
            <a:endParaRPr/>
          </a:p>
        </p:txBody>
      </p:sp>
      <p:pic>
        <p:nvPicPr>
          <p:cNvPr id="1134" name="Google Shape;1134;p133"/>
          <p:cNvPicPr preferRelativeResize="0"/>
          <p:nvPr/>
        </p:nvPicPr>
        <p:blipFill>
          <a:blip r:embed="rId3">
            <a:alphaModFix/>
          </a:blip>
          <a:stretch>
            <a:fillRect/>
          </a:stretch>
        </p:blipFill>
        <p:spPr>
          <a:xfrm>
            <a:off x="152400" y="1086425"/>
            <a:ext cx="4296989" cy="38212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1138"/>
        <p:cNvGrpSpPr/>
        <p:nvPr/>
      </p:nvGrpSpPr>
      <p:grpSpPr>
        <a:xfrm>
          <a:off x="0" y="0"/>
          <a:ext cx="0" cy="0"/>
          <a:chOff x="0" y="0"/>
          <a:chExt cx="0" cy="0"/>
        </a:xfrm>
      </p:grpSpPr>
      <p:sp>
        <p:nvSpPr>
          <p:cNvPr id="1139" name="Google Shape;1139;p13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Pass both</a:t>
            </a:r>
            <a:endParaRPr/>
          </a:p>
        </p:txBody>
      </p:sp>
      <p:sp>
        <p:nvSpPr>
          <p:cNvPr id="1140" name="Google Shape;1140;p13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115</a:t>
            </a:fld>
            <a:endParaRPr/>
          </a:p>
        </p:txBody>
      </p:sp>
      <p:pic>
        <p:nvPicPr>
          <p:cNvPr id="1141" name="Google Shape;1141;p134"/>
          <p:cNvPicPr preferRelativeResize="0"/>
          <p:nvPr/>
        </p:nvPicPr>
        <p:blipFill>
          <a:blip r:embed="rId3">
            <a:alphaModFix/>
          </a:blip>
          <a:stretch>
            <a:fillRect/>
          </a:stretch>
        </p:blipFill>
        <p:spPr>
          <a:xfrm>
            <a:off x="198725" y="1086425"/>
            <a:ext cx="4296989" cy="3821250"/>
          </a:xfrm>
          <a:prstGeom prst="rect">
            <a:avLst/>
          </a:prstGeom>
          <a:noFill/>
          <a:ln>
            <a:noFill/>
          </a:ln>
        </p:spPr>
      </p:pic>
      <p:pic>
        <p:nvPicPr>
          <p:cNvPr id="1142" name="Google Shape;1142;p134"/>
          <p:cNvPicPr preferRelativeResize="0"/>
          <p:nvPr/>
        </p:nvPicPr>
        <p:blipFill>
          <a:blip r:embed="rId4">
            <a:alphaModFix/>
          </a:blip>
          <a:stretch>
            <a:fillRect/>
          </a:stretch>
        </p:blipFill>
        <p:spPr>
          <a:xfrm>
            <a:off x="5750631" y="1239375"/>
            <a:ext cx="3288319" cy="2924249"/>
          </a:xfrm>
          <a:prstGeom prst="rect">
            <a:avLst/>
          </a:prstGeom>
          <a:noFill/>
          <a:ln w="19050" cap="flat" cmpd="sng">
            <a:solidFill>
              <a:schemeClr val="dk2"/>
            </a:solidFill>
            <a:prstDash val="solid"/>
            <a:round/>
            <a:headEnd type="none" w="sm" len="sm"/>
            <a:tailEnd type="none" w="sm" len="sm"/>
          </a:ln>
        </p:spPr>
      </p:pic>
      <p:cxnSp>
        <p:nvCxnSpPr>
          <p:cNvPr id="1143" name="Google Shape;1143;p134"/>
          <p:cNvCxnSpPr/>
          <p:nvPr/>
        </p:nvCxnSpPr>
        <p:spPr>
          <a:xfrm>
            <a:off x="4495725" y="2701500"/>
            <a:ext cx="1000800" cy="0"/>
          </a:xfrm>
          <a:prstGeom prst="straightConnector1">
            <a:avLst/>
          </a:prstGeom>
          <a:noFill/>
          <a:ln w="28575" cap="flat" cmpd="sng">
            <a:solidFill>
              <a:schemeClr val="dk2"/>
            </a:solidFill>
            <a:prstDash val="solid"/>
            <a:round/>
            <a:headEnd type="none" w="med" len="med"/>
            <a:tailEnd type="triangle" w="med" len="med"/>
          </a:ln>
        </p:spPr>
      </p:cxnSp>
      <p:sp>
        <p:nvSpPr>
          <p:cNvPr id="1144" name="Google Shape;1144;p134"/>
          <p:cNvSpPr txBox="1"/>
          <p:nvPr/>
        </p:nvSpPr>
        <p:spPr>
          <a:xfrm>
            <a:off x="4313175" y="2017650"/>
            <a:ext cx="1365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Playfair Display"/>
                <a:ea typeface="Playfair Display"/>
                <a:cs typeface="Playfair Display"/>
                <a:sym typeface="Playfair Display"/>
              </a:rPr>
              <a:t>Change scale from </a:t>
            </a:r>
            <a:r>
              <a:rPr lang="en" sz="1200" b="1">
                <a:latin typeface="Playfair Display"/>
                <a:ea typeface="Playfair Display"/>
                <a:cs typeface="Playfair Display"/>
                <a:sym typeface="Playfair Display"/>
              </a:rPr>
              <a:t>(0,1)</a:t>
            </a:r>
            <a:r>
              <a:rPr lang="en" sz="1200">
                <a:latin typeface="Playfair Display"/>
                <a:ea typeface="Playfair Display"/>
                <a:cs typeface="Playfair Display"/>
                <a:sym typeface="Playfair Display"/>
              </a:rPr>
              <a:t> to </a:t>
            </a:r>
            <a:r>
              <a:rPr lang="en" sz="1200" b="1">
                <a:latin typeface="Playfair Display"/>
                <a:ea typeface="Playfair Display"/>
                <a:cs typeface="Playfair Display"/>
                <a:sym typeface="Playfair Display"/>
              </a:rPr>
              <a:t>(0,0.05)</a:t>
            </a:r>
            <a:endParaRPr sz="1200" b="1">
              <a:latin typeface="Playfair Display"/>
              <a:ea typeface="Playfair Display"/>
              <a:cs typeface="Playfair Display"/>
              <a:sym typeface="Playfair Display"/>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1148"/>
        <p:cNvGrpSpPr/>
        <p:nvPr/>
      </p:nvGrpSpPr>
      <p:grpSpPr>
        <a:xfrm>
          <a:off x="0" y="0"/>
          <a:ext cx="0" cy="0"/>
          <a:chOff x="0" y="0"/>
          <a:chExt cx="0" cy="0"/>
        </a:xfrm>
      </p:grpSpPr>
      <p:sp>
        <p:nvSpPr>
          <p:cNvPr id="1149" name="Google Shape;1149;p13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116</a:t>
            </a:fld>
            <a:endParaRPr/>
          </a:p>
        </p:txBody>
      </p:sp>
      <p:sp>
        <p:nvSpPr>
          <p:cNvPr id="1150" name="Google Shape;1150;p135"/>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Dark Photon acceptance with patrick’s new tracking setup</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154"/>
        <p:cNvGrpSpPr/>
        <p:nvPr/>
      </p:nvGrpSpPr>
      <p:grpSpPr>
        <a:xfrm>
          <a:off x="0" y="0"/>
          <a:ext cx="0" cy="0"/>
          <a:chOff x="0" y="0"/>
          <a:chExt cx="0" cy="0"/>
        </a:xfrm>
      </p:grpSpPr>
      <p:sp>
        <p:nvSpPr>
          <p:cNvPr id="1155" name="Google Shape;1155;p13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680"/>
              <a:t>Dark photon acceptance plot (with Patrick’s setup)</a:t>
            </a:r>
            <a:endParaRPr sz="2680"/>
          </a:p>
        </p:txBody>
      </p:sp>
      <p:sp>
        <p:nvSpPr>
          <p:cNvPr id="1156" name="Google Shape;1156;p13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117</a:t>
            </a:fld>
            <a:endParaRPr/>
          </a:p>
        </p:txBody>
      </p:sp>
      <p:sp>
        <p:nvSpPr>
          <p:cNvPr id="1157" name="Google Shape;1157;p136"/>
          <p:cNvSpPr txBox="1"/>
          <p:nvPr/>
        </p:nvSpPr>
        <p:spPr>
          <a:xfrm>
            <a:off x="4572000" y="1193100"/>
            <a:ext cx="3060900" cy="615600"/>
          </a:xfrm>
          <a:prstGeom prst="rect">
            <a:avLst/>
          </a:prstGeom>
          <a:noFill/>
          <a:ln w="28575"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Acceptance = fraction of events with 2 tracks.</a:t>
            </a:r>
            <a:endParaRPr>
              <a:latin typeface="Playfair Display"/>
              <a:ea typeface="Playfair Display"/>
              <a:cs typeface="Playfair Display"/>
              <a:sym typeface="Playfair Display"/>
            </a:endParaRPr>
          </a:p>
        </p:txBody>
      </p:sp>
      <p:sp>
        <p:nvSpPr>
          <p:cNvPr id="1158" name="Google Shape;1158;p136"/>
          <p:cNvSpPr txBox="1"/>
          <p:nvPr/>
        </p:nvSpPr>
        <p:spPr>
          <a:xfrm>
            <a:off x="4247075" y="2295225"/>
            <a:ext cx="177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Playfair Display"/>
                <a:ea typeface="Playfair Display"/>
                <a:cs typeface="Playfair Display"/>
                <a:sym typeface="Playfair Display"/>
              </a:rPr>
              <a:t>Hue normalized from 0 to 1.</a:t>
            </a:r>
            <a:endParaRPr sz="1000">
              <a:latin typeface="Playfair Display"/>
              <a:ea typeface="Playfair Display"/>
              <a:cs typeface="Playfair Display"/>
              <a:sym typeface="Playfair Display"/>
            </a:endParaRPr>
          </a:p>
        </p:txBody>
      </p:sp>
      <p:pic>
        <p:nvPicPr>
          <p:cNvPr id="1159" name="Google Shape;1159;p136"/>
          <p:cNvPicPr preferRelativeResize="0"/>
          <p:nvPr/>
        </p:nvPicPr>
        <p:blipFill>
          <a:blip r:embed="rId3">
            <a:alphaModFix/>
          </a:blip>
          <a:stretch>
            <a:fillRect/>
          </a:stretch>
        </p:blipFill>
        <p:spPr>
          <a:xfrm>
            <a:off x="152400" y="1169850"/>
            <a:ext cx="3942275" cy="350580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1163"/>
        <p:cNvGrpSpPr/>
        <p:nvPr/>
      </p:nvGrpSpPr>
      <p:grpSpPr>
        <a:xfrm>
          <a:off x="0" y="0"/>
          <a:ext cx="0" cy="0"/>
          <a:chOff x="0" y="0"/>
          <a:chExt cx="0" cy="0"/>
        </a:xfrm>
      </p:grpSpPr>
      <p:sp>
        <p:nvSpPr>
          <p:cNvPr id="1164" name="Google Shape;1164;p13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Acceptance matrix</a:t>
            </a:r>
            <a:endParaRPr/>
          </a:p>
        </p:txBody>
      </p:sp>
      <p:sp>
        <p:nvSpPr>
          <p:cNvPr id="1165" name="Google Shape;1165;p137"/>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Fail all</a:t>
            </a:r>
            <a:endParaRPr/>
          </a:p>
          <a:p>
            <a:pPr marL="457200" lvl="0" indent="-342900" algn="l" rtl="0">
              <a:spcBef>
                <a:spcPts val="0"/>
              </a:spcBef>
              <a:spcAft>
                <a:spcPts val="0"/>
              </a:spcAft>
              <a:buSzPts val="1800"/>
              <a:buAutoNum type="arabicPeriod"/>
            </a:pPr>
            <a:r>
              <a:rPr lang="en"/>
              <a:t>Pass track but not trigger</a:t>
            </a:r>
            <a:endParaRPr/>
          </a:p>
          <a:p>
            <a:pPr marL="457200" lvl="0" indent="-342900" algn="l" rtl="0">
              <a:spcBef>
                <a:spcPts val="0"/>
              </a:spcBef>
              <a:spcAft>
                <a:spcPts val="0"/>
              </a:spcAft>
              <a:buSzPts val="1800"/>
              <a:buAutoNum type="arabicPeriod"/>
            </a:pPr>
            <a:r>
              <a:rPr lang="en"/>
              <a:t>Pass trigger but not track</a:t>
            </a:r>
            <a:endParaRPr/>
          </a:p>
          <a:p>
            <a:pPr marL="457200" lvl="0" indent="-342900" algn="l" rtl="0">
              <a:spcBef>
                <a:spcPts val="0"/>
              </a:spcBef>
              <a:spcAft>
                <a:spcPts val="0"/>
              </a:spcAft>
              <a:buSzPts val="1800"/>
              <a:buAutoNum type="arabicPeriod"/>
            </a:pPr>
            <a:r>
              <a:rPr lang="en"/>
              <a:t>Pass all</a:t>
            </a:r>
            <a:endParaRPr/>
          </a:p>
        </p:txBody>
      </p:sp>
      <p:sp>
        <p:nvSpPr>
          <p:cNvPr id="1166" name="Google Shape;1166;p13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118</a:t>
            </a:fld>
            <a:endParaRPr/>
          </a:p>
        </p:txBody>
      </p:sp>
      <p:sp>
        <p:nvSpPr>
          <p:cNvPr id="1167" name="Google Shape;1167;p137"/>
          <p:cNvSpPr txBox="1"/>
          <p:nvPr/>
        </p:nvSpPr>
        <p:spPr>
          <a:xfrm>
            <a:off x="5404125" y="1281700"/>
            <a:ext cx="3003300" cy="14775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Definition:</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Track: have 2 tracks reconstructed.</a:t>
            </a:r>
            <a:endParaRPr>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Trigger: fpga_trigger[0] == 1</a:t>
            </a:r>
            <a:endParaRPr>
              <a:solidFill>
                <a:srgbClr val="990000"/>
              </a:solidFill>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	Main physics trigger.</a:t>
            </a:r>
            <a:endParaRPr>
              <a:solidFill>
                <a:srgbClr val="990000"/>
              </a:solidFill>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	Triggering on hits.</a:t>
            </a:r>
            <a:endParaRPr>
              <a:solidFill>
                <a:srgbClr val="990000"/>
              </a:solidFill>
              <a:latin typeface="Lato"/>
              <a:ea typeface="Lato"/>
              <a:cs typeface="Lato"/>
              <a:sym typeface="Lato"/>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1171"/>
        <p:cNvGrpSpPr/>
        <p:nvPr/>
      </p:nvGrpSpPr>
      <p:grpSpPr>
        <a:xfrm>
          <a:off x="0" y="0"/>
          <a:ext cx="0" cy="0"/>
          <a:chOff x="0" y="0"/>
          <a:chExt cx="0" cy="0"/>
        </a:xfrm>
      </p:grpSpPr>
      <p:sp>
        <p:nvSpPr>
          <p:cNvPr id="1172" name="Google Shape;1172;p13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Fail all</a:t>
            </a:r>
            <a:endParaRPr/>
          </a:p>
        </p:txBody>
      </p:sp>
      <p:sp>
        <p:nvSpPr>
          <p:cNvPr id="1173" name="Google Shape;1173;p13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119</a:t>
            </a:fld>
            <a:endParaRPr/>
          </a:p>
        </p:txBody>
      </p:sp>
      <p:pic>
        <p:nvPicPr>
          <p:cNvPr id="1174" name="Google Shape;1174;p138"/>
          <p:cNvPicPr preferRelativeResize="0"/>
          <p:nvPr/>
        </p:nvPicPr>
        <p:blipFill>
          <a:blip r:embed="rId3">
            <a:alphaModFix/>
          </a:blip>
          <a:stretch>
            <a:fillRect/>
          </a:stretch>
        </p:blipFill>
        <p:spPr>
          <a:xfrm>
            <a:off x="2423500" y="1104100"/>
            <a:ext cx="4296989" cy="382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Tracklet pz to truth pz</a:t>
            </a:r>
            <a:r>
              <a:rPr lang="en">
                <a:solidFill>
                  <a:srgbClr val="38761D"/>
                </a:solidFill>
              </a:rPr>
              <a:t> (2 tracklets and individual tracks)</a:t>
            </a:r>
            <a:endParaRPr>
              <a:solidFill>
                <a:srgbClr val="38761D"/>
              </a:solidFill>
            </a:endParaRPr>
          </a:p>
        </p:txBody>
      </p:sp>
      <p:sp>
        <p:nvSpPr>
          <p:cNvPr id="177" name="Google Shape;177;p3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78" name="Google Shape;178;p31"/>
          <p:cNvSpPr txBox="1"/>
          <p:nvPr/>
        </p:nvSpPr>
        <p:spPr>
          <a:xfrm>
            <a:off x="6283921" y="1640700"/>
            <a:ext cx="200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N_pz versus second tracklet</a:t>
            </a:r>
            <a:endParaRPr>
              <a:latin typeface="Lato"/>
              <a:ea typeface="Lato"/>
              <a:cs typeface="Lato"/>
              <a:sym typeface="Lato"/>
            </a:endParaRPr>
          </a:p>
        </p:txBody>
      </p:sp>
      <p:sp>
        <p:nvSpPr>
          <p:cNvPr id="179" name="Google Shape;179;p31"/>
          <p:cNvSpPr txBox="1"/>
          <p:nvPr/>
        </p:nvSpPr>
        <p:spPr>
          <a:xfrm>
            <a:off x="689908" y="1640700"/>
            <a:ext cx="275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P_pz versus first tracklet </a:t>
            </a:r>
            <a:endParaRPr>
              <a:latin typeface="Lato"/>
              <a:ea typeface="Lato"/>
              <a:cs typeface="Lato"/>
              <a:sym typeface="Lato"/>
            </a:endParaRPr>
          </a:p>
        </p:txBody>
      </p:sp>
      <p:sp>
        <p:nvSpPr>
          <p:cNvPr id="180" name="Google Shape;180;p31"/>
          <p:cNvSpPr txBox="1"/>
          <p:nvPr/>
        </p:nvSpPr>
        <p:spPr>
          <a:xfrm>
            <a:off x="3252646" y="3054325"/>
            <a:ext cx="200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Note that there is no truth matching so there might be imperfect matches between individual truth pz and the tracklet</a:t>
            </a:r>
            <a:endParaRPr>
              <a:latin typeface="Lato"/>
              <a:ea typeface="Lato"/>
              <a:cs typeface="Lato"/>
              <a:sym typeface="Lato"/>
            </a:endParaRPr>
          </a:p>
        </p:txBody>
      </p:sp>
      <p:pic>
        <p:nvPicPr>
          <p:cNvPr id="181" name="Google Shape;181;p31"/>
          <p:cNvPicPr preferRelativeResize="0"/>
          <p:nvPr/>
        </p:nvPicPr>
        <p:blipFill>
          <a:blip r:embed="rId3">
            <a:alphaModFix/>
          </a:blip>
          <a:stretch>
            <a:fillRect/>
          </a:stretch>
        </p:blipFill>
        <p:spPr>
          <a:xfrm>
            <a:off x="152400" y="2193300"/>
            <a:ext cx="2793567" cy="2797800"/>
          </a:xfrm>
          <a:prstGeom prst="rect">
            <a:avLst/>
          </a:prstGeom>
          <a:noFill/>
          <a:ln>
            <a:noFill/>
          </a:ln>
        </p:spPr>
      </p:pic>
      <p:pic>
        <p:nvPicPr>
          <p:cNvPr id="182" name="Google Shape;182;p31"/>
          <p:cNvPicPr preferRelativeResize="0"/>
          <p:nvPr/>
        </p:nvPicPr>
        <p:blipFill>
          <a:blip r:embed="rId4">
            <a:alphaModFix/>
          </a:blip>
          <a:stretch>
            <a:fillRect/>
          </a:stretch>
        </p:blipFill>
        <p:spPr>
          <a:xfrm>
            <a:off x="5568425" y="2256300"/>
            <a:ext cx="2754899" cy="2759067"/>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1178"/>
        <p:cNvGrpSpPr/>
        <p:nvPr/>
      </p:nvGrpSpPr>
      <p:grpSpPr>
        <a:xfrm>
          <a:off x="0" y="0"/>
          <a:ext cx="0" cy="0"/>
          <a:chOff x="0" y="0"/>
          <a:chExt cx="0" cy="0"/>
        </a:xfrm>
      </p:grpSpPr>
      <p:sp>
        <p:nvSpPr>
          <p:cNvPr id="1179" name="Google Shape;1179;p13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1- Fail all</a:t>
            </a:r>
            <a:endParaRPr/>
          </a:p>
        </p:txBody>
      </p:sp>
      <p:sp>
        <p:nvSpPr>
          <p:cNvPr id="1180" name="Google Shape;1180;p13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120</a:t>
            </a:fld>
            <a:endParaRPr/>
          </a:p>
        </p:txBody>
      </p:sp>
      <p:pic>
        <p:nvPicPr>
          <p:cNvPr id="1181" name="Google Shape;1181;p139"/>
          <p:cNvPicPr preferRelativeResize="0"/>
          <p:nvPr/>
        </p:nvPicPr>
        <p:blipFill>
          <a:blip r:embed="rId3">
            <a:alphaModFix/>
          </a:blip>
          <a:stretch>
            <a:fillRect/>
          </a:stretch>
        </p:blipFill>
        <p:spPr>
          <a:xfrm>
            <a:off x="2266175" y="1043025"/>
            <a:ext cx="4296989" cy="38212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p14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Pass track but not trigger</a:t>
            </a:r>
            <a:endParaRPr/>
          </a:p>
        </p:txBody>
      </p:sp>
      <p:sp>
        <p:nvSpPr>
          <p:cNvPr id="1187" name="Google Shape;1187;p14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121</a:t>
            </a:fld>
            <a:endParaRPr/>
          </a:p>
        </p:txBody>
      </p:sp>
      <p:pic>
        <p:nvPicPr>
          <p:cNvPr id="1188" name="Google Shape;1188;p140"/>
          <p:cNvPicPr preferRelativeResize="0"/>
          <p:nvPr/>
        </p:nvPicPr>
        <p:blipFill>
          <a:blip r:embed="rId3">
            <a:alphaModFix/>
          </a:blip>
          <a:stretch>
            <a:fillRect/>
          </a:stretch>
        </p:blipFill>
        <p:spPr>
          <a:xfrm>
            <a:off x="2423500" y="1155750"/>
            <a:ext cx="4296989" cy="38212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1192"/>
        <p:cNvGrpSpPr/>
        <p:nvPr/>
      </p:nvGrpSpPr>
      <p:grpSpPr>
        <a:xfrm>
          <a:off x="0" y="0"/>
          <a:ext cx="0" cy="0"/>
          <a:chOff x="0" y="0"/>
          <a:chExt cx="0" cy="0"/>
        </a:xfrm>
      </p:grpSpPr>
      <p:sp>
        <p:nvSpPr>
          <p:cNvPr id="1193" name="Google Shape;1193;p14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Pass trigger but not track</a:t>
            </a:r>
            <a:endParaRPr/>
          </a:p>
        </p:txBody>
      </p:sp>
      <p:sp>
        <p:nvSpPr>
          <p:cNvPr id="1194" name="Google Shape;1194;p14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122</a:t>
            </a:fld>
            <a:endParaRPr/>
          </a:p>
        </p:txBody>
      </p:sp>
      <p:pic>
        <p:nvPicPr>
          <p:cNvPr id="1195" name="Google Shape;1195;p141"/>
          <p:cNvPicPr preferRelativeResize="0"/>
          <p:nvPr/>
        </p:nvPicPr>
        <p:blipFill>
          <a:blip r:embed="rId3">
            <a:alphaModFix/>
          </a:blip>
          <a:stretch>
            <a:fillRect/>
          </a:stretch>
        </p:blipFill>
        <p:spPr>
          <a:xfrm>
            <a:off x="2423500" y="1017450"/>
            <a:ext cx="4296989" cy="38212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1199"/>
        <p:cNvGrpSpPr/>
        <p:nvPr/>
      </p:nvGrpSpPr>
      <p:grpSpPr>
        <a:xfrm>
          <a:off x="0" y="0"/>
          <a:ext cx="0" cy="0"/>
          <a:chOff x="0" y="0"/>
          <a:chExt cx="0" cy="0"/>
        </a:xfrm>
      </p:grpSpPr>
      <p:sp>
        <p:nvSpPr>
          <p:cNvPr id="1200" name="Google Shape;1200;p14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Pass both</a:t>
            </a:r>
            <a:endParaRPr/>
          </a:p>
        </p:txBody>
      </p:sp>
      <p:sp>
        <p:nvSpPr>
          <p:cNvPr id="1201" name="Google Shape;1201;p14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123</a:t>
            </a:fld>
            <a:endParaRPr/>
          </a:p>
        </p:txBody>
      </p:sp>
      <p:pic>
        <p:nvPicPr>
          <p:cNvPr id="1202" name="Google Shape;1202;p142"/>
          <p:cNvPicPr preferRelativeResize="0"/>
          <p:nvPr/>
        </p:nvPicPr>
        <p:blipFill>
          <a:blip r:embed="rId3">
            <a:alphaModFix/>
          </a:blip>
          <a:stretch>
            <a:fillRect/>
          </a:stretch>
        </p:blipFill>
        <p:spPr>
          <a:xfrm>
            <a:off x="2423500" y="1132275"/>
            <a:ext cx="4296989" cy="38212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1206"/>
        <p:cNvGrpSpPr/>
        <p:nvPr/>
      </p:nvGrpSpPr>
      <p:grpSpPr>
        <a:xfrm>
          <a:off x="0" y="0"/>
          <a:ext cx="0" cy="0"/>
          <a:chOff x="0" y="0"/>
          <a:chExt cx="0" cy="0"/>
        </a:xfrm>
      </p:grpSpPr>
      <p:sp>
        <p:nvSpPr>
          <p:cNvPr id="1207" name="Google Shape;1207;p14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124</a:t>
            </a:fld>
            <a:endParaRPr/>
          </a:p>
        </p:txBody>
      </p:sp>
      <p:sp>
        <p:nvSpPr>
          <p:cNvPr id="1208" name="Google Shape;1208;p143"/>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Efficiency study for muons in different scenario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1212"/>
        <p:cNvGrpSpPr/>
        <p:nvPr/>
      </p:nvGrpSpPr>
      <p:grpSpPr>
        <a:xfrm>
          <a:off x="0" y="0"/>
          <a:ext cx="0" cy="0"/>
          <a:chOff x="0" y="0"/>
          <a:chExt cx="0" cy="0"/>
        </a:xfrm>
      </p:grpSpPr>
      <p:sp>
        <p:nvSpPr>
          <p:cNvPr id="1213" name="Google Shape;1213;p14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 of study</a:t>
            </a:r>
            <a:endParaRPr/>
          </a:p>
        </p:txBody>
      </p:sp>
      <p:sp>
        <p:nvSpPr>
          <p:cNvPr id="1214" name="Google Shape;1214;p1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u="sng"/>
              <a:t>Goal:</a:t>
            </a:r>
            <a:r>
              <a:rPr lang="en"/>
              <a:t> to probe the efficiency of muons for different tracking setups.</a:t>
            </a:r>
            <a:endParaRPr/>
          </a:p>
          <a:p>
            <a:pPr marL="457200" lvl="0" indent="-342900" algn="l" rtl="0">
              <a:spcBef>
                <a:spcPts val="0"/>
              </a:spcBef>
              <a:spcAft>
                <a:spcPts val="0"/>
              </a:spcAft>
              <a:buSzPts val="1800"/>
              <a:buChar char="●"/>
            </a:pPr>
            <a:r>
              <a:rPr lang="en"/>
              <a:t>Investigated 3 main tracking setups:</a:t>
            </a:r>
            <a:endParaRPr/>
          </a:p>
          <a:p>
            <a:pPr marL="914400" lvl="1" indent="-317500" algn="l" rtl="0">
              <a:spcBef>
                <a:spcPts val="0"/>
              </a:spcBef>
              <a:spcAft>
                <a:spcPts val="0"/>
              </a:spcAft>
              <a:buSzPts val="1400"/>
              <a:buChar char="○"/>
            </a:pPr>
            <a:r>
              <a:rPr lang="en"/>
              <a:t>Default setup </a:t>
            </a:r>
            <a:r>
              <a:rPr lang="en" u="sng">
                <a:solidFill>
                  <a:schemeClr val="hlink"/>
                </a:solidFill>
                <a:hlinkClick r:id="rId3"/>
              </a:rPr>
              <a:t>(master branch as of 8/31/2021)</a:t>
            </a:r>
            <a:r>
              <a:rPr lang="en"/>
              <a:t>.</a:t>
            </a:r>
            <a:endParaRPr/>
          </a:p>
          <a:p>
            <a:pPr marL="914400" lvl="1" indent="-317500" algn="l" rtl="0">
              <a:spcBef>
                <a:spcPts val="0"/>
              </a:spcBef>
              <a:spcAft>
                <a:spcPts val="0"/>
              </a:spcAft>
              <a:buSzPts val="1400"/>
              <a:buChar char="○"/>
            </a:pPr>
            <a:r>
              <a:rPr lang="en"/>
              <a:t>Default setup and extrapolation off (at station 1).</a:t>
            </a:r>
            <a:endParaRPr/>
          </a:p>
          <a:p>
            <a:pPr marL="914400" lvl="1" indent="-317500" algn="l" rtl="0">
              <a:spcBef>
                <a:spcPts val="0"/>
              </a:spcBef>
              <a:spcAft>
                <a:spcPts val="0"/>
              </a:spcAft>
              <a:buSzPts val="1400"/>
              <a:buChar char="○"/>
            </a:pPr>
            <a:r>
              <a:rPr lang="en"/>
              <a:t>Use e- flag with extrapolation off (at station 1).</a:t>
            </a:r>
            <a:endParaRPr/>
          </a:p>
          <a:p>
            <a:pPr marL="457200" lvl="0" indent="-342900" algn="l" rtl="0">
              <a:spcBef>
                <a:spcPts val="0"/>
              </a:spcBef>
              <a:spcAft>
                <a:spcPts val="0"/>
              </a:spcAft>
              <a:buSzPts val="1800"/>
              <a:buChar char="●"/>
            </a:pPr>
            <a:r>
              <a:rPr lang="en"/>
              <a:t>For each setup, generate 3 different samples of varying gun position and momentum.</a:t>
            </a:r>
            <a:endParaRPr/>
          </a:p>
        </p:txBody>
      </p:sp>
      <p:sp>
        <p:nvSpPr>
          <p:cNvPr id="1215" name="Google Shape;1215;p14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1219"/>
        <p:cNvGrpSpPr/>
        <p:nvPr/>
      </p:nvGrpSpPr>
      <p:grpSpPr>
        <a:xfrm>
          <a:off x="0" y="0"/>
          <a:ext cx="0" cy="0"/>
          <a:chOff x="0" y="0"/>
          <a:chExt cx="0" cy="0"/>
        </a:xfrm>
      </p:grpSpPr>
      <p:sp>
        <p:nvSpPr>
          <p:cNvPr id="1220" name="Google Shape;1220;p14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 of samples</a:t>
            </a:r>
            <a:endParaRPr/>
          </a:p>
        </p:txBody>
      </p:sp>
      <p:sp>
        <p:nvSpPr>
          <p:cNvPr id="1221" name="Google Shape;1221;p14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126</a:t>
            </a:fld>
            <a:endParaRPr/>
          </a:p>
        </p:txBody>
      </p:sp>
      <p:sp>
        <p:nvSpPr>
          <p:cNvPr id="1222" name="Google Shape;1222;p145"/>
          <p:cNvSpPr/>
          <p:nvPr/>
        </p:nvSpPr>
        <p:spPr>
          <a:xfrm>
            <a:off x="666275" y="1429700"/>
            <a:ext cx="2227800" cy="2946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Vtx: (0,0,520) cm</a:t>
            </a:r>
            <a:endParaRPr/>
          </a:p>
          <a:p>
            <a:pPr marL="457200" lvl="0" indent="-317500" algn="l" rtl="0">
              <a:spcBef>
                <a:spcPts val="0"/>
              </a:spcBef>
              <a:spcAft>
                <a:spcPts val="0"/>
              </a:spcAft>
              <a:buSzPts val="1400"/>
              <a:buChar char="●"/>
            </a:pPr>
            <a:r>
              <a:rPr lang="en"/>
              <a:t>Pz: uniform, 0-100 GeV.</a:t>
            </a:r>
            <a:endParaRPr/>
          </a:p>
          <a:p>
            <a:pPr marL="457200" lvl="0" indent="-317500" algn="l" rtl="0">
              <a:spcBef>
                <a:spcPts val="0"/>
              </a:spcBef>
              <a:spcAft>
                <a:spcPts val="0"/>
              </a:spcAft>
              <a:buSzPts val="1400"/>
              <a:buChar char="●"/>
            </a:pPr>
            <a:r>
              <a:rPr lang="en"/>
              <a:t>Px, py: uniform, -5 to 5 GeV. </a:t>
            </a:r>
            <a:endParaRPr/>
          </a:p>
        </p:txBody>
      </p:sp>
      <p:sp>
        <p:nvSpPr>
          <p:cNvPr id="1223" name="Google Shape;1223;p145"/>
          <p:cNvSpPr/>
          <p:nvPr/>
        </p:nvSpPr>
        <p:spPr>
          <a:xfrm>
            <a:off x="3479100" y="1429700"/>
            <a:ext cx="2227800" cy="2946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Vtx_z: 520 cm</a:t>
            </a:r>
            <a:endParaRPr/>
          </a:p>
          <a:p>
            <a:pPr marL="457200" lvl="0" indent="-317500" algn="l" rtl="0">
              <a:spcBef>
                <a:spcPts val="0"/>
              </a:spcBef>
              <a:spcAft>
                <a:spcPts val="0"/>
              </a:spcAft>
              <a:buSzPts val="1400"/>
              <a:buChar char="●"/>
            </a:pPr>
            <a:r>
              <a:rPr lang="en"/>
              <a:t>Vtx_x and vtx_y: -100 to 100cm</a:t>
            </a:r>
            <a:endParaRPr/>
          </a:p>
          <a:p>
            <a:pPr marL="457200" lvl="0" indent="-317500" algn="l" rtl="0">
              <a:spcBef>
                <a:spcPts val="0"/>
              </a:spcBef>
              <a:spcAft>
                <a:spcPts val="0"/>
              </a:spcAft>
              <a:buSzPts val="1400"/>
              <a:buChar char="●"/>
            </a:pPr>
            <a:r>
              <a:rPr lang="en"/>
              <a:t>Pz: 0-100 GeV</a:t>
            </a:r>
            <a:endParaRPr/>
          </a:p>
          <a:p>
            <a:pPr marL="457200" lvl="0" indent="-317500" algn="l" rtl="0">
              <a:spcBef>
                <a:spcPts val="0"/>
              </a:spcBef>
              <a:spcAft>
                <a:spcPts val="0"/>
              </a:spcAft>
              <a:buSzPts val="1400"/>
              <a:buChar char="●"/>
            </a:pPr>
            <a:r>
              <a:rPr lang="en"/>
              <a:t>Px,py: -0.01 to 0.01 GeV.</a:t>
            </a:r>
            <a:endParaRPr/>
          </a:p>
        </p:txBody>
      </p:sp>
      <p:sp>
        <p:nvSpPr>
          <p:cNvPr id="1224" name="Google Shape;1224;p145"/>
          <p:cNvSpPr/>
          <p:nvPr/>
        </p:nvSpPr>
        <p:spPr>
          <a:xfrm>
            <a:off x="6270925" y="1429700"/>
            <a:ext cx="2227800" cy="2946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Vtx_x, vtx_y: 0cm</a:t>
            </a:r>
            <a:endParaRPr/>
          </a:p>
          <a:p>
            <a:pPr marL="457200" lvl="0" indent="-317500" algn="l" rtl="0">
              <a:spcBef>
                <a:spcPts val="0"/>
              </a:spcBef>
              <a:spcAft>
                <a:spcPts val="0"/>
              </a:spcAft>
              <a:buSzPts val="1400"/>
              <a:buChar char="●"/>
            </a:pPr>
            <a:r>
              <a:rPr lang="en"/>
              <a:t>Vtx_z: 450-750cm</a:t>
            </a:r>
            <a:endParaRPr/>
          </a:p>
          <a:p>
            <a:pPr marL="457200" lvl="0" indent="-317500" algn="l" rtl="0">
              <a:spcBef>
                <a:spcPts val="0"/>
              </a:spcBef>
              <a:spcAft>
                <a:spcPts val="0"/>
              </a:spcAft>
              <a:buSzPts val="1400"/>
              <a:buChar char="●"/>
            </a:pPr>
            <a:r>
              <a:rPr lang="en"/>
              <a:t>Pz: 0-100 GeV</a:t>
            </a:r>
            <a:endParaRPr/>
          </a:p>
          <a:p>
            <a:pPr marL="457200" lvl="0" indent="-317500" algn="l" rtl="0">
              <a:spcBef>
                <a:spcPts val="0"/>
              </a:spcBef>
              <a:spcAft>
                <a:spcPts val="0"/>
              </a:spcAft>
              <a:buSzPts val="1400"/>
              <a:buChar char="●"/>
            </a:pPr>
            <a:r>
              <a:rPr lang="en"/>
              <a:t>Px, py: -1 to 1 GeV</a:t>
            </a:r>
            <a:endParaRPr/>
          </a:p>
        </p:txBody>
      </p:sp>
      <p:sp>
        <p:nvSpPr>
          <p:cNvPr id="1225" name="Google Shape;1225;p145"/>
          <p:cNvSpPr txBox="1"/>
          <p:nvPr/>
        </p:nvSpPr>
        <p:spPr>
          <a:xfrm>
            <a:off x="1293725" y="988600"/>
            <a:ext cx="97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Sample 1</a:t>
            </a:r>
            <a:endParaRPr>
              <a:latin typeface="Playfair Display"/>
              <a:ea typeface="Playfair Display"/>
              <a:cs typeface="Playfair Display"/>
              <a:sym typeface="Playfair Display"/>
            </a:endParaRPr>
          </a:p>
        </p:txBody>
      </p:sp>
      <p:sp>
        <p:nvSpPr>
          <p:cNvPr id="1226" name="Google Shape;1226;p145"/>
          <p:cNvSpPr txBox="1"/>
          <p:nvPr/>
        </p:nvSpPr>
        <p:spPr>
          <a:xfrm>
            <a:off x="4161750" y="988600"/>
            <a:ext cx="97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Sample 2</a:t>
            </a:r>
            <a:endParaRPr>
              <a:latin typeface="Playfair Display"/>
              <a:ea typeface="Playfair Display"/>
              <a:cs typeface="Playfair Display"/>
              <a:sym typeface="Playfair Display"/>
            </a:endParaRPr>
          </a:p>
        </p:txBody>
      </p:sp>
      <p:sp>
        <p:nvSpPr>
          <p:cNvPr id="1227" name="Google Shape;1227;p145"/>
          <p:cNvSpPr txBox="1"/>
          <p:nvPr/>
        </p:nvSpPr>
        <p:spPr>
          <a:xfrm>
            <a:off x="6898375" y="988600"/>
            <a:ext cx="97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Sample 3</a:t>
            </a:r>
            <a:endParaRPr>
              <a:latin typeface="Playfair Display"/>
              <a:ea typeface="Playfair Display"/>
              <a:cs typeface="Playfair Display"/>
              <a:sym typeface="Playfair Display"/>
            </a:endParaRPr>
          </a:p>
        </p:txBody>
      </p:sp>
      <p:sp>
        <p:nvSpPr>
          <p:cNvPr id="1228" name="Google Shape;1228;p145"/>
          <p:cNvSpPr txBox="1"/>
          <p:nvPr/>
        </p:nvSpPr>
        <p:spPr>
          <a:xfrm>
            <a:off x="1110575" y="3975500"/>
            <a:ext cx="155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990000"/>
                </a:solidFill>
                <a:latin typeface="Lato"/>
                <a:ea typeface="Lato"/>
                <a:cs typeface="Lato"/>
                <a:sym typeface="Lato"/>
              </a:rPr>
              <a:t>Px, py efficiency</a:t>
            </a:r>
            <a:endParaRPr i="1">
              <a:solidFill>
                <a:srgbClr val="990000"/>
              </a:solidFill>
              <a:latin typeface="Lato"/>
              <a:ea typeface="Lato"/>
              <a:cs typeface="Lato"/>
              <a:sym typeface="Lato"/>
            </a:endParaRPr>
          </a:p>
        </p:txBody>
      </p:sp>
      <p:sp>
        <p:nvSpPr>
          <p:cNvPr id="1229" name="Google Shape;1229;p145"/>
          <p:cNvSpPr txBox="1"/>
          <p:nvPr/>
        </p:nvSpPr>
        <p:spPr>
          <a:xfrm>
            <a:off x="3639600" y="3975500"/>
            <a:ext cx="198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990000"/>
                </a:solidFill>
                <a:latin typeface="Lato"/>
                <a:ea typeface="Lato"/>
                <a:cs typeface="Lato"/>
                <a:sym typeface="Lato"/>
              </a:rPr>
              <a:t>Vertex x,y pos efficiency</a:t>
            </a:r>
            <a:endParaRPr i="1">
              <a:solidFill>
                <a:srgbClr val="990000"/>
              </a:solidFill>
              <a:latin typeface="Lato"/>
              <a:ea typeface="Lato"/>
              <a:cs typeface="Lato"/>
              <a:sym typeface="Lato"/>
            </a:endParaRPr>
          </a:p>
        </p:txBody>
      </p:sp>
      <p:sp>
        <p:nvSpPr>
          <p:cNvPr id="1230" name="Google Shape;1230;p145"/>
          <p:cNvSpPr txBox="1"/>
          <p:nvPr/>
        </p:nvSpPr>
        <p:spPr>
          <a:xfrm>
            <a:off x="6316375" y="3975500"/>
            <a:ext cx="222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990000"/>
                </a:solidFill>
                <a:latin typeface="Lato"/>
                <a:ea typeface="Lato"/>
                <a:cs typeface="Lato"/>
                <a:sym typeface="Lato"/>
              </a:rPr>
              <a:t>Z gun position w. efficiency.</a:t>
            </a:r>
            <a:endParaRPr i="1">
              <a:solidFill>
                <a:srgbClr val="990000"/>
              </a:solidFill>
              <a:latin typeface="Lato"/>
              <a:ea typeface="Lato"/>
              <a:cs typeface="Lato"/>
              <a:sym typeface="Lato"/>
            </a:endParaRPr>
          </a:p>
        </p:txBody>
      </p:sp>
      <p:sp>
        <p:nvSpPr>
          <p:cNvPr id="1231" name="Google Shape;1231;p145"/>
          <p:cNvSpPr txBox="1"/>
          <p:nvPr/>
        </p:nvSpPr>
        <p:spPr>
          <a:xfrm>
            <a:off x="3552150" y="4681000"/>
            <a:ext cx="198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veat"/>
                <a:ea typeface="Caveat"/>
                <a:cs typeface="Caveat"/>
                <a:sym typeface="Caveat"/>
              </a:rPr>
              <a:t>Generated 100k events each.</a:t>
            </a:r>
            <a:endParaRPr>
              <a:latin typeface="Caveat"/>
              <a:ea typeface="Caveat"/>
              <a:cs typeface="Caveat"/>
              <a:sym typeface="Cavea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1235"/>
        <p:cNvGrpSpPr/>
        <p:nvPr/>
      </p:nvGrpSpPr>
      <p:grpSpPr>
        <a:xfrm>
          <a:off x="0" y="0"/>
          <a:ext cx="0" cy="0"/>
          <a:chOff x="0" y="0"/>
          <a:chExt cx="0" cy="0"/>
        </a:xfrm>
      </p:grpSpPr>
      <p:sp>
        <p:nvSpPr>
          <p:cNvPr id="1236" name="Google Shape;1236;p14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Definition of efficiency (for single muon gun)</a:t>
            </a:r>
            <a:endParaRPr/>
          </a:p>
        </p:txBody>
      </p:sp>
      <p:sp>
        <p:nvSpPr>
          <p:cNvPr id="1237" name="Google Shape;1237;p14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127</a:t>
            </a:fld>
            <a:endParaRPr/>
          </a:p>
        </p:txBody>
      </p:sp>
      <p:sp>
        <p:nvSpPr>
          <p:cNvPr id="1238" name="Google Shape;1238;p146"/>
          <p:cNvSpPr/>
          <p:nvPr/>
        </p:nvSpPr>
        <p:spPr>
          <a:xfrm>
            <a:off x="596550" y="2426300"/>
            <a:ext cx="7950900" cy="728100"/>
          </a:xfrm>
          <a:prstGeom prst="roundRect">
            <a:avLst>
              <a:gd name="adj" fmla="val 16667"/>
            </a:avLst>
          </a:prstGeom>
          <a:no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Playfair Display"/>
                <a:ea typeface="Playfair Display"/>
                <a:cs typeface="Playfair Display"/>
                <a:sym typeface="Playfair Display"/>
              </a:rPr>
              <a:t>Number of reconstructed tracks (either 0 or 1) / Total number of events. </a:t>
            </a:r>
            <a:endParaRPr sz="1900">
              <a:latin typeface="Playfair Display"/>
              <a:ea typeface="Playfair Display"/>
              <a:cs typeface="Playfair Display"/>
              <a:sym typeface="Playfair Display"/>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1242"/>
        <p:cNvGrpSpPr/>
        <p:nvPr/>
      </p:nvGrpSpPr>
      <p:grpSpPr>
        <a:xfrm>
          <a:off x="0" y="0"/>
          <a:ext cx="0" cy="0"/>
          <a:chOff x="0" y="0"/>
          <a:chExt cx="0" cy="0"/>
        </a:xfrm>
      </p:grpSpPr>
      <p:sp>
        <p:nvSpPr>
          <p:cNvPr id="1243" name="Google Shape;1243;p147"/>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Default setup</a:t>
            </a:r>
            <a:endParaRPr/>
          </a:p>
        </p:txBody>
      </p:sp>
      <p:sp>
        <p:nvSpPr>
          <p:cNvPr id="1244" name="Google Shape;1244;p14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1248"/>
        <p:cNvGrpSpPr/>
        <p:nvPr/>
      </p:nvGrpSpPr>
      <p:grpSpPr>
        <a:xfrm>
          <a:off x="0" y="0"/>
          <a:ext cx="0" cy="0"/>
          <a:chOff x="0" y="0"/>
          <a:chExt cx="0" cy="0"/>
        </a:xfrm>
      </p:grpSpPr>
      <p:sp>
        <p:nvSpPr>
          <p:cNvPr id="1249" name="Google Shape;1249;p14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setup — sample 1</a:t>
            </a:r>
            <a:endParaRPr/>
          </a:p>
        </p:txBody>
      </p:sp>
      <p:sp>
        <p:nvSpPr>
          <p:cNvPr id="1250" name="Google Shape;1250;p14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129</a:t>
            </a:fld>
            <a:endParaRPr/>
          </a:p>
        </p:txBody>
      </p:sp>
      <p:pic>
        <p:nvPicPr>
          <p:cNvPr id="1251" name="Google Shape;1251;p148"/>
          <p:cNvPicPr preferRelativeResize="0"/>
          <p:nvPr/>
        </p:nvPicPr>
        <p:blipFill>
          <a:blip r:embed="rId3">
            <a:alphaModFix/>
          </a:blip>
          <a:stretch>
            <a:fillRect/>
          </a:stretch>
        </p:blipFill>
        <p:spPr>
          <a:xfrm>
            <a:off x="24975" y="1590875"/>
            <a:ext cx="2881252" cy="2800976"/>
          </a:xfrm>
          <a:prstGeom prst="rect">
            <a:avLst/>
          </a:prstGeom>
          <a:noFill/>
          <a:ln>
            <a:noFill/>
          </a:ln>
        </p:spPr>
      </p:pic>
      <p:pic>
        <p:nvPicPr>
          <p:cNvPr id="1252" name="Google Shape;1252;p148"/>
          <p:cNvPicPr preferRelativeResize="0"/>
          <p:nvPr/>
        </p:nvPicPr>
        <p:blipFill>
          <a:blip r:embed="rId4">
            <a:alphaModFix/>
          </a:blip>
          <a:stretch>
            <a:fillRect/>
          </a:stretch>
        </p:blipFill>
        <p:spPr>
          <a:xfrm>
            <a:off x="2989075" y="1619962"/>
            <a:ext cx="2943725" cy="2814361"/>
          </a:xfrm>
          <a:prstGeom prst="rect">
            <a:avLst/>
          </a:prstGeom>
          <a:noFill/>
          <a:ln>
            <a:noFill/>
          </a:ln>
        </p:spPr>
      </p:pic>
      <p:pic>
        <p:nvPicPr>
          <p:cNvPr id="1253" name="Google Shape;1253;p148"/>
          <p:cNvPicPr preferRelativeResize="0"/>
          <p:nvPr/>
        </p:nvPicPr>
        <p:blipFill>
          <a:blip r:embed="rId5">
            <a:alphaModFix/>
          </a:blip>
          <a:stretch>
            <a:fillRect/>
          </a:stretch>
        </p:blipFill>
        <p:spPr>
          <a:xfrm>
            <a:off x="6015650" y="1626652"/>
            <a:ext cx="2943725" cy="280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Tracklet pz to SQRecTrack pz </a:t>
            </a:r>
            <a:r>
              <a:rPr lang="en">
                <a:solidFill>
                  <a:srgbClr val="38761D"/>
                </a:solidFill>
              </a:rPr>
              <a:t>(sum of 2 tracklets and reco’ed pz )</a:t>
            </a:r>
            <a:endParaRPr>
              <a:solidFill>
                <a:srgbClr val="38761D"/>
              </a:solidFill>
            </a:endParaRPr>
          </a:p>
        </p:txBody>
      </p:sp>
      <p:sp>
        <p:nvSpPr>
          <p:cNvPr id="188" name="Google Shape;188;p3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189" name="Google Shape;189;p32"/>
          <p:cNvPicPr preferRelativeResize="0"/>
          <p:nvPr/>
        </p:nvPicPr>
        <p:blipFill>
          <a:blip r:embed="rId3">
            <a:alphaModFix/>
          </a:blip>
          <a:stretch>
            <a:fillRect/>
          </a:stretch>
        </p:blipFill>
        <p:spPr>
          <a:xfrm>
            <a:off x="2673451" y="1482250"/>
            <a:ext cx="3493124" cy="34984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1257"/>
        <p:cNvGrpSpPr/>
        <p:nvPr/>
      </p:nvGrpSpPr>
      <p:grpSpPr>
        <a:xfrm>
          <a:off x="0" y="0"/>
          <a:ext cx="0" cy="0"/>
          <a:chOff x="0" y="0"/>
          <a:chExt cx="0" cy="0"/>
        </a:xfrm>
      </p:grpSpPr>
      <p:sp>
        <p:nvSpPr>
          <p:cNvPr id="1258" name="Google Shape;1258;p14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setup — sample 1 (2D efficiency)</a:t>
            </a:r>
            <a:endParaRPr/>
          </a:p>
        </p:txBody>
      </p:sp>
      <p:sp>
        <p:nvSpPr>
          <p:cNvPr id="1259" name="Google Shape;1259;p14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130</a:t>
            </a:fld>
            <a:endParaRPr/>
          </a:p>
        </p:txBody>
      </p:sp>
      <p:pic>
        <p:nvPicPr>
          <p:cNvPr id="1260" name="Google Shape;1260;p149"/>
          <p:cNvPicPr preferRelativeResize="0"/>
          <p:nvPr/>
        </p:nvPicPr>
        <p:blipFill>
          <a:blip r:embed="rId3">
            <a:alphaModFix/>
          </a:blip>
          <a:stretch>
            <a:fillRect/>
          </a:stretch>
        </p:blipFill>
        <p:spPr>
          <a:xfrm>
            <a:off x="788425" y="1448125"/>
            <a:ext cx="3659975" cy="3453925"/>
          </a:xfrm>
          <a:prstGeom prst="rect">
            <a:avLst/>
          </a:prstGeom>
          <a:noFill/>
          <a:ln>
            <a:noFill/>
          </a:ln>
        </p:spPr>
      </p:pic>
      <p:pic>
        <p:nvPicPr>
          <p:cNvPr id="1261" name="Google Shape;1261;p149"/>
          <p:cNvPicPr preferRelativeResize="0"/>
          <p:nvPr/>
        </p:nvPicPr>
        <p:blipFill>
          <a:blip r:embed="rId4">
            <a:alphaModFix/>
          </a:blip>
          <a:stretch>
            <a:fillRect/>
          </a:stretch>
        </p:blipFill>
        <p:spPr>
          <a:xfrm>
            <a:off x="4669226" y="1471125"/>
            <a:ext cx="3659975" cy="347022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1265"/>
        <p:cNvGrpSpPr/>
        <p:nvPr/>
      </p:nvGrpSpPr>
      <p:grpSpPr>
        <a:xfrm>
          <a:off x="0" y="0"/>
          <a:ext cx="0" cy="0"/>
          <a:chOff x="0" y="0"/>
          <a:chExt cx="0" cy="0"/>
        </a:xfrm>
      </p:grpSpPr>
      <p:sp>
        <p:nvSpPr>
          <p:cNvPr id="1266" name="Google Shape;1266;p15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setup — sample 2</a:t>
            </a:r>
            <a:endParaRPr/>
          </a:p>
        </p:txBody>
      </p:sp>
      <p:sp>
        <p:nvSpPr>
          <p:cNvPr id="1267" name="Google Shape;1267;p15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131</a:t>
            </a:fld>
            <a:endParaRPr/>
          </a:p>
        </p:txBody>
      </p:sp>
      <p:pic>
        <p:nvPicPr>
          <p:cNvPr id="1268" name="Google Shape;1268;p150"/>
          <p:cNvPicPr preferRelativeResize="0"/>
          <p:nvPr/>
        </p:nvPicPr>
        <p:blipFill>
          <a:blip r:embed="rId3">
            <a:alphaModFix/>
          </a:blip>
          <a:stretch>
            <a:fillRect/>
          </a:stretch>
        </p:blipFill>
        <p:spPr>
          <a:xfrm>
            <a:off x="1123500" y="1264062"/>
            <a:ext cx="3156750" cy="3044350"/>
          </a:xfrm>
          <a:prstGeom prst="rect">
            <a:avLst/>
          </a:prstGeom>
          <a:noFill/>
          <a:ln>
            <a:noFill/>
          </a:ln>
        </p:spPr>
      </p:pic>
      <p:pic>
        <p:nvPicPr>
          <p:cNvPr id="1269" name="Google Shape;1269;p150"/>
          <p:cNvPicPr preferRelativeResize="0"/>
          <p:nvPr/>
        </p:nvPicPr>
        <p:blipFill>
          <a:blip r:embed="rId4">
            <a:alphaModFix/>
          </a:blip>
          <a:stretch>
            <a:fillRect/>
          </a:stretch>
        </p:blipFill>
        <p:spPr>
          <a:xfrm>
            <a:off x="4776375" y="1235200"/>
            <a:ext cx="3339551" cy="31020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1273"/>
        <p:cNvGrpSpPr/>
        <p:nvPr/>
      </p:nvGrpSpPr>
      <p:grpSpPr>
        <a:xfrm>
          <a:off x="0" y="0"/>
          <a:ext cx="0" cy="0"/>
          <a:chOff x="0" y="0"/>
          <a:chExt cx="0" cy="0"/>
        </a:xfrm>
      </p:grpSpPr>
      <p:sp>
        <p:nvSpPr>
          <p:cNvPr id="1274" name="Google Shape;1274;p15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setup — sample 3</a:t>
            </a:r>
            <a:endParaRPr/>
          </a:p>
        </p:txBody>
      </p:sp>
      <p:sp>
        <p:nvSpPr>
          <p:cNvPr id="1275" name="Google Shape;1275;p15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132</a:t>
            </a:fld>
            <a:endParaRPr/>
          </a:p>
        </p:txBody>
      </p:sp>
      <p:pic>
        <p:nvPicPr>
          <p:cNvPr id="1276" name="Google Shape;1276;p151"/>
          <p:cNvPicPr preferRelativeResize="0"/>
          <p:nvPr/>
        </p:nvPicPr>
        <p:blipFill>
          <a:blip r:embed="rId3">
            <a:alphaModFix/>
          </a:blip>
          <a:stretch>
            <a:fillRect/>
          </a:stretch>
        </p:blipFill>
        <p:spPr>
          <a:xfrm>
            <a:off x="2547900" y="1017450"/>
            <a:ext cx="4048194" cy="38212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280"/>
        <p:cNvGrpSpPr/>
        <p:nvPr/>
      </p:nvGrpSpPr>
      <p:grpSpPr>
        <a:xfrm>
          <a:off x="0" y="0"/>
          <a:ext cx="0" cy="0"/>
          <a:chOff x="0" y="0"/>
          <a:chExt cx="0" cy="0"/>
        </a:xfrm>
      </p:grpSpPr>
      <p:sp>
        <p:nvSpPr>
          <p:cNvPr id="1281" name="Google Shape;1281;p152"/>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Default setup (extrapolation off)</a:t>
            </a:r>
            <a:endParaRPr/>
          </a:p>
        </p:txBody>
      </p:sp>
      <p:sp>
        <p:nvSpPr>
          <p:cNvPr id="1282" name="Google Shape;1282;p15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286"/>
        <p:cNvGrpSpPr/>
        <p:nvPr/>
      </p:nvGrpSpPr>
      <p:grpSpPr>
        <a:xfrm>
          <a:off x="0" y="0"/>
          <a:ext cx="0" cy="0"/>
          <a:chOff x="0" y="0"/>
          <a:chExt cx="0" cy="0"/>
        </a:xfrm>
      </p:grpSpPr>
      <p:sp>
        <p:nvSpPr>
          <p:cNvPr id="1287" name="Google Shape;1287;p15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(extrapolation off) - sample 1 </a:t>
            </a:r>
            <a:endParaRPr/>
          </a:p>
        </p:txBody>
      </p:sp>
      <p:sp>
        <p:nvSpPr>
          <p:cNvPr id="1288" name="Google Shape;1288;p15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134</a:t>
            </a:fld>
            <a:endParaRPr/>
          </a:p>
        </p:txBody>
      </p:sp>
      <p:pic>
        <p:nvPicPr>
          <p:cNvPr id="1289" name="Google Shape;1289;p153"/>
          <p:cNvPicPr preferRelativeResize="0"/>
          <p:nvPr/>
        </p:nvPicPr>
        <p:blipFill>
          <a:blip r:embed="rId3">
            <a:alphaModFix/>
          </a:blip>
          <a:stretch>
            <a:fillRect/>
          </a:stretch>
        </p:blipFill>
        <p:spPr>
          <a:xfrm>
            <a:off x="-40275" y="1420700"/>
            <a:ext cx="3057725" cy="2972512"/>
          </a:xfrm>
          <a:prstGeom prst="rect">
            <a:avLst/>
          </a:prstGeom>
          <a:noFill/>
          <a:ln>
            <a:noFill/>
          </a:ln>
        </p:spPr>
      </p:pic>
      <p:pic>
        <p:nvPicPr>
          <p:cNvPr id="1290" name="Google Shape;1290;p153"/>
          <p:cNvPicPr preferRelativeResize="0"/>
          <p:nvPr/>
        </p:nvPicPr>
        <p:blipFill>
          <a:blip r:embed="rId4">
            <a:alphaModFix/>
          </a:blip>
          <a:stretch>
            <a:fillRect/>
          </a:stretch>
        </p:blipFill>
        <p:spPr>
          <a:xfrm>
            <a:off x="3017450" y="1420700"/>
            <a:ext cx="3109108" cy="2972501"/>
          </a:xfrm>
          <a:prstGeom prst="rect">
            <a:avLst/>
          </a:prstGeom>
          <a:noFill/>
          <a:ln>
            <a:noFill/>
          </a:ln>
        </p:spPr>
      </p:pic>
      <p:pic>
        <p:nvPicPr>
          <p:cNvPr id="1291" name="Google Shape;1291;p153"/>
          <p:cNvPicPr preferRelativeResize="0"/>
          <p:nvPr/>
        </p:nvPicPr>
        <p:blipFill>
          <a:blip r:embed="rId5">
            <a:alphaModFix/>
          </a:blip>
          <a:stretch>
            <a:fillRect/>
          </a:stretch>
        </p:blipFill>
        <p:spPr>
          <a:xfrm>
            <a:off x="6155125" y="1471950"/>
            <a:ext cx="2952301" cy="287000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295"/>
        <p:cNvGrpSpPr/>
        <p:nvPr/>
      </p:nvGrpSpPr>
      <p:grpSpPr>
        <a:xfrm>
          <a:off x="0" y="0"/>
          <a:ext cx="0" cy="0"/>
          <a:chOff x="0" y="0"/>
          <a:chExt cx="0" cy="0"/>
        </a:xfrm>
      </p:grpSpPr>
      <p:sp>
        <p:nvSpPr>
          <p:cNvPr id="1296" name="Google Shape;1296;p15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(extrapolation off) - sample 1 (2D) </a:t>
            </a:r>
            <a:endParaRPr/>
          </a:p>
        </p:txBody>
      </p:sp>
      <p:sp>
        <p:nvSpPr>
          <p:cNvPr id="1297" name="Google Shape;1297;p15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135</a:t>
            </a:fld>
            <a:endParaRPr/>
          </a:p>
        </p:txBody>
      </p:sp>
      <p:pic>
        <p:nvPicPr>
          <p:cNvPr id="1298" name="Google Shape;1298;p154"/>
          <p:cNvPicPr preferRelativeResize="0"/>
          <p:nvPr/>
        </p:nvPicPr>
        <p:blipFill>
          <a:blip r:embed="rId3">
            <a:alphaModFix/>
          </a:blip>
          <a:stretch>
            <a:fillRect/>
          </a:stretch>
        </p:blipFill>
        <p:spPr>
          <a:xfrm>
            <a:off x="452475" y="1169850"/>
            <a:ext cx="4049205" cy="3821250"/>
          </a:xfrm>
          <a:prstGeom prst="rect">
            <a:avLst/>
          </a:prstGeom>
          <a:noFill/>
          <a:ln>
            <a:noFill/>
          </a:ln>
        </p:spPr>
      </p:pic>
      <p:pic>
        <p:nvPicPr>
          <p:cNvPr id="1299" name="Google Shape;1299;p154"/>
          <p:cNvPicPr preferRelativeResize="0"/>
          <p:nvPr/>
        </p:nvPicPr>
        <p:blipFill>
          <a:blip r:embed="rId4">
            <a:alphaModFix/>
          </a:blip>
          <a:stretch>
            <a:fillRect/>
          </a:stretch>
        </p:blipFill>
        <p:spPr>
          <a:xfrm>
            <a:off x="4672855" y="1191825"/>
            <a:ext cx="3983845" cy="37772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Shape 1303"/>
        <p:cNvGrpSpPr/>
        <p:nvPr/>
      </p:nvGrpSpPr>
      <p:grpSpPr>
        <a:xfrm>
          <a:off x="0" y="0"/>
          <a:ext cx="0" cy="0"/>
          <a:chOff x="0" y="0"/>
          <a:chExt cx="0" cy="0"/>
        </a:xfrm>
      </p:grpSpPr>
      <p:sp>
        <p:nvSpPr>
          <p:cNvPr id="1304" name="Google Shape;1304;p155"/>
          <p:cNvSpPr/>
          <p:nvPr/>
        </p:nvSpPr>
        <p:spPr>
          <a:xfrm>
            <a:off x="4603450" y="1225700"/>
            <a:ext cx="4409700" cy="3658500"/>
          </a:xfrm>
          <a:prstGeom prst="roundRect">
            <a:avLst>
              <a:gd name="adj" fmla="val 16667"/>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5"/>
          <p:cNvSpPr txBox="1">
            <a:spLocks noGrp="1"/>
          </p:cNvSpPr>
          <p:nvPr>
            <p:ph type="title"/>
          </p:nvPr>
        </p:nvSpPr>
        <p:spPr>
          <a:xfrm>
            <a:off x="217125"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(extrapolation off) - sample 1 (2D) </a:t>
            </a:r>
            <a:endParaRPr/>
          </a:p>
        </p:txBody>
      </p:sp>
      <p:sp>
        <p:nvSpPr>
          <p:cNvPr id="1306" name="Google Shape;1306;p15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136</a:t>
            </a:fld>
            <a:endParaRPr/>
          </a:p>
        </p:txBody>
      </p:sp>
      <p:pic>
        <p:nvPicPr>
          <p:cNvPr id="1307" name="Google Shape;1307;p155"/>
          <p:cNvPicPr preferRelativeResize="0"/>
          <p:nvPr/>
        </p:nvPicPr>
        <p:blipFill>
          <a:blip r:embed="rId3">
            <a:alphaModFix/>
          </a:blip>
          <a:stretch>
            <a:fillRect/>
          </a:stretch>
        </p:blipFill>
        <p:spPr>
          <a:xfrm>
            <a:off x="452475" y="1169850"/>
            <a:ext cx="4049205" cy="3821250"/>
          </a:xfrm>
          <a:prstGeom prst="rect">
            <a:avLst/>
          </a:prstGeom>
          <a:noFill/>
          <a:ln>
            <a:noFill/>
          </a:ln>
        </p:spPr>
      </p:pic>
      <p:pic>
        <p:nvPicPr>
          <p:cNvPr id="1308" name="Google Shape;1308;p155"/>
          <p:cNvPicPr preferRelativeResize="0"/>
          <p:nvPr/>
        </p:nvPicPr>
        <p:blipFill>
          <a:blip r:embed="rId4">
            <a:alphaModFix/>
          </a:blip>
          <a:stretch>
            <a:fillRect/>
          </a:stretch>
        </p:blipFill>
        <p:spPr>
          <a:xfrm>
            <a:off x="6880200" y="1490000"/>
            <a:ext cx="1835300" cy="1775825"/>
          </a:xfrm>
          <a:prstGeom prst="rect">
            <a:avLst/>
          </a:prstGeom>
          <a:noFill/>
          <a:ln>
            <a:noFill/>
          </a:ln>
        </p:spPr>
      </p:pic>
      <p:sp>
        <p:nvSpPr>
          <p:cNvPr id="1309" name="Google Shape;1309;p155"/>
          <p:cNvSpPr/>
          <p:nvPr/>
        </p:nvSpPr>
        <p:spPr>
          <a:xfrm>
            <a:off x="2355125" y="1184550"/>
            <a:ext cx="466500" cy="3532800"/>
          </a:xfrm>
          <a:prstGeom prst="roundRect">
            <a:avLst>
              <a:gd name="adj" fmla="val 16667"/>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5"/>
          <p:cNvSpPr txBox="1"/>
          <p:nvPr/>
        </p:nvSpPr>
        <p:spPr>
          <a:xfrm>
            <a:off x="5849200" y="915675"/>
            <a:ext cx="208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Check for the weird feature</a:t>
            </a:r>
            <a:endParaRPr sz="1200">
              <a:latin typeface="Lato"/>
              <a:ea typeface="Lato"/>
              <a:cs typeface="Lato"/>
              <a:sym typeface="Lato"/>
            </a:endParaRPr>
          </a:p>
        </p:txBody>
      </p:sp>
      <p:pic>
        <p:nvPicPr>
          <p:cNvPr id="1311" name="Google Shape;1311;p155"/>
          <p:cNvPicPr preferRelativeResize="0"/>
          <p:nvPr/>
        </p:nvPicPr>
        <p:blipFill>
          <a:blip r:embed="rId5">
            <a:alphaModFix/>
          </a:blip>
          <a:stretch>
            <a:fillRect/>
          </a:stretch>
        </p:blipFill>
        <p:spPr>
          <a:xfrm>
            <a:off x="4883076" y="1507125"/>
            <a:ext cx="1799899" cy="1741576"/>
          </a:xfrm>
          <a:prstGeom prst="rect">
            <a:avLst/>
          </a:prstGeom>
          <a:noFill/>
          <a:ln>
            <a:noFill/>
          </a:ln>
        </p:spPr>
      </p:pic>
      <p:pic>
        <p:nvPicPr>
          <p:cNvPr id="1312" name="Google Shape;1312;p155"/>
          <p:cNvPicPr preferRelativeResize="0"/>
          <p:nvPr/>
        </p:nvPicPr>
        <p:blipFill>
          <a:blip r:embed="rId6">
            <a:alphaModFix/>
          </a:blip>
          <a:stretch>
            <a:fillRect/>
          </a:stretch>
        </p:blipFill>
        <p:spPr>
          <a:xfrm>
            <a:off x="5013874" y="3578731"/>
            <a:ext cx="3685750" cy="6765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Shape 1316"/>
        <p:cNvGrpSpPr/>
        <p:nvPr/>
      </p:nvGrpSpPr>
      <p:grpSpPr>
        <a:xfrm>
          <a:off x="0" y="0"/>
          <a:ext cx="0" cy="0"/>
          <a:chOff x="0" y="0"/>
          <a:chExt cx="0" cy="0"/>
        </a:xfrm>
      </p:grpSpPr>
      <p:sp>
        <p:nvSpPr>
          <p:cNvPr id="1317" name="Google Shape;1317;p15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(extrapolation off) - sample 2 </a:t>
            </a:r>
            <a:endParaRPr/>
          </a:p>
        </p:txBody>
      </p:sp>
      <p:sp>
        <p:nvSpPr>
          <p:cNvPr id="1318" name="Google Shape;1318;p15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137</a:t>
            </a:fld>
            <a:endParaRPr/>
          </a:p>
        </p:txBody>
      </p:sp>
      <p:pic>
        <p:nvPicPr>
          <p:cNvPr id="1319" name="Google Shape;1319;p156"/>
          <p:cNvPicPr preferRelativeResize="0"/>
          <p:nvPr/>
        </p:nvPicPr>
        <p:blipFill>
          <a:blip r:embed="rId3">
            <a:alphaModFix/>
          </a:blip>
          <a:stretch>
            <a:fillRect/>
          </a:stretch>
        </p:blipFill>
        <p:spPr>
          <a:xfrm>
            <a:off x="152400" y="1169850"/>
            <a:ext cx="3962323" cy="3821250"/>
          </a:xfrm>
          <a:prstGeom prst="rect">
            <a:avLst/>
          </a:prstGeom>
          <a:noFill/>
          <a:ln>
            <a:noFill/>
          </a:ln>
        </p:spPr>
      </p:pic>
      <p:pic>
        <p:nvPicPr>
          <p:cNvPr id="1320" name="Google Shape;1320;p156"/>
          <p:cNvPicPr preferRelativeResize="0"/>
          <p:nvPr/>
        </p:nvPicPr>
        <p:blipFill>
          <a:blip r:embed="rId4">
            <a:alphaModFix/>
          </a:blip>
          <a:stretch>
            <a:fillRect/>
          </a:stretch>
        </p:blipFill>
        <p:spPr>
          <a:xfrm>
            <a:off x="4267123" y="1169850"/>
            <a:ext cx="4035240" cy="38212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Shape 1324"/>
        <p:cNvGrpSpPr/>
        <p:nvPr/>
      </p:nvGrpSpPr>
      <p:grpSpPr>
        <a:xfrm>
          <a:off x="0" y="0"/>
          <a:ext cx="0" cy="0"/>
          <a:chOff x="0" y="0"/>
          <a:chExt cx="0" cy="0"/>
        </a:xfrm>
      </p:grpSpPr>
      <p:sp>
        <p:nvSpPr>
          <p:cNvPr id="1325" name="Google Shape;1325;p15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(extrapolation off) - sample 3 </a:t>
            </a:r>
            <a:endParaRPr/>
          </a:p>
        </p:txBody>
      </p:sp>
      <p:sp>
        <p:nvSpPr>
          <p:cNvPr id="1326" name="Google Shape;1326;p15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138</a:t>
            </a:fld>
            <a:endParaRPr/>
          </a:p>
        </p:txBody>
      </p:sp>
      <p:pic>
        <p:nvPicPr>
          <p:cNvPr id="1327" name="Google Shape;1327;p157"/>
          <p:cNvPicPr preferRelativeResize="0"/>
          <p:nvPr/>
        </p:nvPicPr>
        <p:blipFill>
          <a:blip r:embed="rId3">
            <a:alphaModFix/>
          </a:blip>
          <a:stretch>
            <a:fillRect/>
          </a:stretch>
        </p:blipFill>
        <p:spPr>
          <a:xfrm>
            <a:off x="2590838" y="1073575"/>
            <a:ext cx="3962323" cy="38212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Shape 1331"/>
        <p:cNvGrpSpPr/>
        <p:nvPr/>
      </p:nvGrpSpPr>
      <p:grpSpPr>
        <a:xfrm>
          <a:off x="0" y="0"/>
          <a:ext cx="0" cy="0"/>
          <a:chOff x="0" y="0"/>
          <a:chExt cx="0" cy="0"/>
        </a:xfrm>
      </p:grpSpPr>
      <p:sp>
        <p:nvSpPr>
          <p:cNvPr id="1332" name="Google Shape;1332;p158"/>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EFlag on + extrapolation off</a:t>
            </a:r>
            <a:endParaRPr/>
          </a:p>
        </p:txBody>
      </p:sp>
      <p:sp>
        <p:nvSpPr>
          <p:cNvPr id="1333" name="Google Shape;1333;p15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95" name="Google Shape;19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weird tail already appears from the tracklet level.</a:t>
            </a:r>
            <a:endParaRPr/>
          </a:p>
          <a:p>
            <a:pPr marL="457200" lvl="0" indent="-342900" algn="l" rtl="0">
              <a:spcBef>
                <a:spcPts val="0"/>
              </a:spcBef>
              <a:spcAft>
                <a:spcPts val="0"/>
              </a:spcAft>
              <a:buSzPts val="1800"/>
              <a:buChar char="●"/>
            </a:pPr>
            <a:r>
              <a:rPr lang="en"/>
              <a:t>What are the possible causes?</a:t>
            </a:r>
            <a:endParaRPr/>
          </a:p>
          <a:p>
            <a:pPr marL="914400" lvl="1" indent="-317500" algn="l" rtl="0">
              <a:spcBef>
                <a:spcPts val="0"/>
              </a:spcBef>
              <a:spcAft>
                <a:spcPts val="0"/>
              </a:spcAft>
              <a:buSzPts val="1400"/>
              <a:buChar char="○"/>
            </a:pPr>
            <a:r>
              <a:rPr lang="en"/>
              <a:t>Hit sharing in station 1 tracklets</a:t>
            </a:r>
            <a:endParaRPr/>
          </a:p>
        </p:txBody>
      </p:sp>
      <p:sp>
        <p:nvSpPr>
          <p:cNvPr id="196" name="Google Shape;196;p3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Shape 1337"/>
        <p:cNvGrpSpPr/>
        <p:nvPr/>
      </p:nvGrpSpPr>
      <p:grpSpPr>
        <a:xfrm>
          <a:off x="0" y="0"/>
          <a:ext cx="0" cy="0"/>
          <a:chOff x="0" y="0"/>
          <a:chExt cx="0" cy="0"/>
        </a:xfrm>
      </p:grpSpPr>
      <p:sp>
        <p:nvSpPr>
          <p:cNvPr id="1338" name="Google Shape;1338;p15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1 (1D efficiency)</a:t>
            </a:r>
            <a:endParaRPr/>
          </a:p>
        </p:txBody>
      </p:sp>
      <p:sp>
        <p:nvSpPr>
          <p:cNvPr id="1339" name="Google Shape;1339;p15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140</a:t>
            </a:fld>
            <a:endParaRPr/>
          </a:p>
        </p:txBody>
      </p:sp>
      <p:pic>
        <p:nvPicPr>
          <p:cNvPr id="1340" name="Google Shape;1340;p159"/>
          <p:cNvPicPr preferRelativeResize="0"/>
          <p:nvPr/>
        </p:nvPicPr>
        <p:blipFill>
          <a:blip r:embed="rId3">
            <a:alphaModFix/>
          </a:blip>
          <a:stretch>
            <a:fillRect/>
          </a:stretch>
        </p:blipFill>
        <p:spPr>
          <a:xfrm>
            <a:off x="91250" y="1543750"/>
            <a:ext cx="2905549" cy="2764651"/>
          </a:xfrm>
          <a:prstGeom prst="rect">
            <a:avLst/>
          </a:prstGeom>
          <a:noFill/>
          <a:ln>
            <a:noFill/>
          </a:ln>
        </p:spPr>
      </p:pic>
      <p:pic>
        <p:nvPicPr>
          <p:cNvPr id="1341" name="Google Shape;1341;p159"/>
          <p:cNvPicPr preferRelativeResize="0"/>
          <p:nvPr/>
        </p:nvPicPr>
        <p:blipFill>
          <a:blip r:embed="rId4">
            <a:alphaModFix/>
          </a:blip>
          <a:stretch>
            <a:fillRect/>
          </a:stretch>
        </p:blipFill>
        <p:spPr>
          <a:xfrm>
            <a:off x="2996800" y="1537137"/>
            <a:ext cx="2905549" cy="2777884"/>
          </a:xfrm>
          <a:prstGeom prst="rect">
            <a:avLst/>
          </a:prstGeom>
          <a:noFill/>
          <a:ln>
            <a:noFill/>
          </a:ln>
        </p:spPr>
      </p:pic>
      <p:pic>
        <p:nvPicPr>
          <p:cNvPr id="1342" name="Google Shape;1342;p159"/>
          <p:cNvPicPr preferRelativeResize="0"/>
          <p:nvPr/>
        </p:nvPicPr>
        <p:blipFill>
          <a:blip r:embed="rId5">
            <a:alphaModFix/>
          </a:blip>
          <a:stretch>
            <a:fillRect/>
          </a:stretch>
        </p:blipFill>
        <p:spPr>
          <a:xfrm>
            <a:off x="5926750" y="1513775"/>
            <a:ext cx="2905550" cy="2824598"/>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Shape 1346"/>
        <p:cNvGrpSpPr/>
        <p:nvPr/>
      </p:nvGrpSpPr>
      <p:grpSpPr>
        <a:xfrm>
          <a:off x="0" y="0"/>
          <a:ext cx="0" cy="0"/>
          <a:chOff x="0" y="0"/>
          <a:chExt cx="0" cy="0"/>
        </a:xfrm>
      </p:grpSpPr>
      <p:sp>
        <p:nvSpPr>
          <p:cNvPr id="1347" name="Google Shape;1347;p16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1 (2D efficiency)</a:t>
            </a:r>
            <a:endParaRPr/>
          </a:p>
        </p:txBody>
      </p:sp>
      <p:sp>
        <p:nvSpPr>
          <p:cNvPr id="1348" name="Google Shape;1348;p16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141</a:t>
            </a:fld>
            <a:endParaRPr/>
          </a:p>
        </p:txBody>
      </p:sp>
      <p:pic>
        <p:nvPicPr>
          <p:cNvPr id="1349" name="Google Shape;1349;p160"/>
          <p:cNvPicPr preferRelativeResize="0"/>
          <p:nvPr/>
        </p:nvPicPr>
        <p:blipFill>
          <a:blip r:embed="rId3">
            <a:alphaModFix/>
          </a:blip>
          <a:stretch>
            <a:fillRect/>
          </a:stretch>
        </p:blipFill>
        <p:spPr>
          <a:xfrm>
            <a:off x="374500" y="1084925"/>
            <a:ext cx="3810625" cy="3596075"/>
          </a:xfrm>
          <a:prstGeom prst="rect">
            <a:avLst/>
          </a:prstGeom>
          <a:noFill/>
          <a:ln>
            <a:noFill/>
          </a:ln>
        </p:spPr>
      </p:pic>
      <p:pic>
        <p:nvPicPr>
          <p:cNvPr id="1350" name="Google Shape;1350;p160"/>
          <p:cNvPicPr preferRelativeResize="0"/>
          <p:nvPr/>
        </p:nvPicPr>
        <p:blipFill>
          <a:blip r:embed="rId4">
            <a:alphaModFix/>
          </a:blip>
          <a:stretch>
            <a:fillRect/>
          </a:stretch>
        </p:blipFill>
        <p:spPr>
          <a:xfrm>
            <a:off x="4337525" y="1084925"/>
            <a:ext cx="3810625" cy="361303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6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2</a:t>
            </a:r>
            <a:endParaRPr/>
          </a:p>
        </p:txBody>
      </p:sp>
      <p:sp>
        <p:nvSpPr>
          <p:cNvPr id="1356" name="Google Shape;1356;p16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142</a:t>
            </a:fld>
            <a:endParaRPr/>
          </a:p>
        </p:txBody>
      </p:sp>
      <p:pic>
        <p:nvPicPr>
          <p:cNvPr id="1357" name="Google Shape;1357;p161"/>
          <p:cNvPicPr preferRelativeResize="0"/>
          <p:nvPr/>
        </p:nvPicPr>
        <p:blipFill>
          <a:blip r:embed="rId3">
            <a:alphaModFix/>
          </a:blip>
          <a:stretch>
            <a:fillRect/>
          </a:stretch>
        </p:blipFill>
        <p:spPr>
          <a:xfrm>
            <a:off x="406975" y="1072250"/>
            <a:ext cx="3906725" cy="3767650"/>
          </a:xfrm>
          <a:prstGeom prst="rect">
            <a:avLst/>
          </a:prstGeom>
          <a:noFill/>
          <a:ln>
            <a:noFill/>
          </a:ln>
        </p:spPr>
      </p:pic>
      <p:pic>
        <p:nvPicPr>
          <p:cNvPr id="1358" name="Google Shape;1358;p161"/>
          <p:cNvPicPr preferRelativeResize="0"/>
          <p:nvPr/>
        </p:nvPicPr>
        <p:blipFill>
          <a:blip r:embed="rId4">
            <a:alphaModFix/>
          </a:blip>
          <a:stretch>
            <a:fillRect/>
          </a:stretch>
        </p:blipFill>
        <p:spPr>
          <a:xfrm>
            <a:off x="4498850" y="1072250"/>
            <a:ext cx="3991408" cy="37676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Shape 1362"/>
        <p:cNvGrpSpPr/>
        <p:nvPr/>
      </p:nvGrpSpPr>
      <p:grpSpPr>
        <a:xfrm>
          <a:off x="0" y="0"/>
          <a:ext cx="0" cy="0"/>
          <a:chOff x="0" y="0"/>
          <a:chExt cx="0" cy="0"/>
        </a:xfrm>
      </p:grpSpPr>
      <p:sp>
        <p:nvSpPr>
          <p:cNvPr id="1363" name="Google Shape;1363;p16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3</a:t>
            </a:r>
            <a:endParaRPr/>
          </a:p>
        </p:txBody>
      </p:sp>
      <p:sp>
        <p:nvSpPr>
          <p:cNvPr id="1364" name="Google Shape;1364;p16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143</a:t>
            </a:fld>
            <a:endParaRPr/>
          </a:p>
        </p:txBody>
      </p:sp>
      <p:pic>
        <p:nvPicPr>
          <p:cNvPr id="1365" name="Google Shape;1365;p162"/>
          <p:cNvPicPr preferRelativeResize="0"/>
          <p:nvPr/>
        </p:nvPicPr>
        <p:blipFill>
          <a:blip r:embed="rId3">
            <a:alphaModFix/>
          </a:blip>
          <a:stretch>
            <a:fillRect/>
          </a:stretch>
        </p:blipFill>
        <p:spPr>
          <a:xfrm>
            <a:off x="2590838" y="1140075"/>
            <a:ext cx="3962323" cy="38212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Shape 1369"/>
        <p:cNvGrpSpPr/>
        <p:nvPr/>
      </p:nvGrpSpPr>
      <p:grpSpPr>
        <a:xfrm>
          <a:off x="0" y="0"/>
          <a:ext cx="0" cy="0"/>
          <a:chOff x="0" y="0"/>
          <a:chExt cx="0" cy="0"/>
        </a:xfrm>
      </p:grpSpPr>
      <p:sp>
        <p:nvSpPr>
          <p:cNvPr id="1370" name="Google Shape;1370;p16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EFlag off + extrapolation off</a:t>
            </a:r>
            <a:endParaRPr/>
          </a:p>
        </p:txBody>
      </p:sp>
      <p:sp>
        <p:nvSpPr>
          <p:cNvPr id="1371" name="Google Shape;1371;p16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6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1 (1D efficiency)</a:t>
            </a:r>
            <a:endParaRPr/>
          </a:p>
          <a:p>
            <a:pPr marL="0" lvl="0" indent="0" algn="l" rtl="0">
              <a:spcBef>
                <a:spcPts val="0"/>
              </a:spcBef>
              <a:spcAft>
                <a:spcPts val="0"/>
              </a:spcAft>
              <a:buNone/>
            </a:pPr>
            <a:endParaRPr/>
          </a:p>
        </p:txBody>
      </p:sp>
      <p:sp>
        <p:nvSpPr>
          <p:cNvPr id="1377" name="Google Shape;1377;p16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145</a:t>
            </a:fld>
            <a:endParaRPr/>
          </a:p>
        </p:txBody>
      </p:sp>
      <p:pic>
        <p:nvPicPr>
          <p:cNvPr id="1378" name="Google Shape;1378;p164"/>
          <p:cNvPicPr preferRelativeResize="0"/>
          <p:nvPr/>
        </p:nvPicPr>
        <p:blipFill>
          <a:blip r:embed="rId3">
            <a:alphaModFix/>
          </a:blip>
          <a:stretch>
            <a:fillRect/>
          </a:stretch>
        </p:blipFill>
        <p:spPr>
          <a:xfrm>
            <a:off x="85625" y="1509000"/>
            <a:ext cx="2913974" cy="2772700"/>
          </a:xfrm>
          <a:prstGeom prst="rect">
            <a:avLst/>
          </a:prstGeom>
          <a:noFill/>
          <a:ln>
            <a:noFill/>
          </a:ln>
        </p:spPr>
      </p:pic>
      <p:pic>
        <p:nvPicPr>
          <p:cNvPr id="1379" name="Google Shape;1379;p164"/>
          <p:cNvPicPr preferRelativeResize="0"/>
          <p:nvPr/>
        </p:nvPicPr>
        <p:blipFill>
          <a:blip r:embed="rId4">
            <a:alphaModFix/>
          </a:blip>
          <a:stretch>
            <a:fillRect/>
          </a:stretch>
        </p:blipFill>
        <p:spPr>
          <a:xfrm>
            <a:off x="2999600" y="1502387"/>
            <a:ext cx="2913974" cy="2785938"/>
          </a:xfrm>
          <a:prstGeom prst="rect">
            <a:avLst/>
          </a:prstGeom>
          <a:noFill/>
          <a:ln>
            <a:noFill/>
          </a:ln>
        </p:spPr>
      </p:pic>
      <p:pic>
        <p:nvPicPr>
          <p:cNvPr id="1380" name="Google Shape;1380;p164"/>
          <p:cNvPicPr preferRelativeResize="0"/>
          <p:nvPr/>
        </p:nvPicPr>
        <p:blipFill>
          <a:blip r:embed="rId5">
            <a:alphaModFix/>
          </a:blip>
          <a:stretch>
            <a:fillRect/>
          </a:stretch>
        </p:blipFill>
        <p:spPr>
          <a:xfrm>
            <a:off x="6077425" y="1553750"/>
            <a:ext cx="2546125" cy="248307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Shape 1384"/>
        <p:cNvGrpSpPr/>
        <p:nvPr/>
      </p:nvGrpSpPr>
      <p:grpSpPr>
        <a:xfrm>
          <a:off x="0" y="0"/>
          <a:ext cx="0" cy="0"/>
          <a:chOff x="0" y="0"/>
          <a:chExt cx="0" cy="0"/>
        </a:xfrm>
      </p:grpSpPr>
      <p:sp>
        <p:nvSpPr>
          <p:cNvPr id="1385" name="Google Shape;1385;p16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1 (2D efficiency)</a:t>
            </a:r>
            <a:endParaRPr/>
          </a:p>
        </p:txBody>
      </p:sp>
      <p:sp>
        <p:nvSpPr>
          <p:cNvPr id="1386" name="Google Shape;1386;p16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146</a:t>
            </a:fld>
            <a:endParaRPr/>
          </a:p>
        </p:txBody>
      </p:sp>
      <p:pic>
        <p:nvPicPr>
          <p:cNvPr id="1387" name="Google Shape;1387;p165"/>
          <p:cNvPicPr preferRelativeResize="0"/>
          <p:nvPr/>
        </p:nvPicPr>
        <p:blipFill>
          <a:blip r:embed="rId3">
            <a:alphaModFix/>
          </a:blip>
          <a:stretch>
            <a:fillRect/>
          </a:stretch>
        </p:blipFill>
        <p:spPr>
          <a:xfrm>
            <a:off x="471001" y="1306575"/>
            <a:ext cx="3597175" cy="3394675"/>
          </a:xfrm>
          <a:prstGeom prst="rect">
            <a:avLst/>
          </a:prstGeom>
          <a:noFill/>
          <a:ln>
            <a:noFill/>
          </a:ln>
        </p:spPr>
      </p:pic>
      <p:pic>
        <p:nvPicPr>
          <p:cNvPr id="1388" name="Google Shape;1388;p165"/>
          <p:cNvPicPr preferRelativeResize="0"/>
          <p:nvPr/>
        </p:nvPicPr>
        <p:blipFill>
          <a:blip r:embed="rId4">
            <a:alphaModFix/>
          </a:blip>
          <a:stretch>
            <a:fillRect/>
          </a:stretch>
        </p:blipFill>
        <p:spPr>
          <a:xfrm>
            <a:off x="4228803" y="1306575"/>
            <a:ext cx="3580322" cy="33946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Shape 1392"/>
        <p:cNvGrpSpPr/>
        <p:nvPr/>
      </p:nvGrpSpPr>
      <p:grpSpPr>
        <a:xfrm>
          <a:off x="0" y="0"/>
          <a:ext cx="0" cy="0"/>
          <a:chOff x="0" y="0"/>
          <a:chExt cx="0" cy="0"/>
        </a:xfrm>
      </p:grpSpPr>
      <p:sp>
        <p:nvSpPr>
          <p:cNvPr id="1393" name="Google Shape;1393;p166"/>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EFlag off + extrapolation off (OLD TRACKING)</a:t>
            </a:r>
            <a:endParaRPr/>
          </a:p>
        </p:txBody>
      </p:sp>
      <p:sp>
        <p:nvSpPr>
          <p:cNvPr id="1394" name="Google Shape;1394;p16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Shape 1398"/>
        <p:cNvGrpSpPr/>
        <p:nvPr/>
      </p:nvGrpSpPr>
      <p:grpSpPr>
        <a:xfrm>
          <a:off x="0" y="0"/>
          <a:ext cx="0" cy="0"/>
          <a:chOff x="0" y="0"/>
          <a:chExt cx="0" cy="0"/>
        </a:xfrm>
      </p:grpSpPr>
      <p:sp>
        <p:nvSpPr>
          <p:cNvPr id="1399" name="Google Shape;1399;p16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1 (1D efficiency)</a:t>
            </a:r>
            <a:endParaRPr/>
          </a:p>
          <a:p>
            <a:pPr marL="0" lvl="0" indent="0" algn="l" rtl="0">
              <a:spcBef>
                <a:spcPts val="0"/>
              </a:spcBef>
              <a:spcAft>
                <a:spcPts val="0"/>
              </a:spcAft>
              <a:buNone/>
            </a:pPr>
            <a:endParaRPr/>
          </a:p>
        </p:txBody>
      </p:sp>
      <p:sp>
        <p:nvSpPr>
          <p:cNvPr id="1400" name="Google Shape;1400;p16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148</a:t>
            </a:fld>
            <a:endParaRPr/>
          </a:p>
        </p:txBody>
      </p:sp>
      <p:pic>
        <p:nvPicPr>
          <p:cNvPr id="1401" name="Google Shape;1401;p167"/>
          <p:cNvPicPr preferRelativeResize="0"/>
          <p:nvPr/>
        </p:nvPicPr>
        <p:blipFill>
          <a:blip r:embed="rId3">
            <a:alphaModFix/>
          </a:blip>
          <a:stretch>
            <a:fillRect/>
          </a:stretch>
        </p:blipFill>
        <p:spPr>
          <a:xfrm>
            <a:off x="216223" y="1519000"/>
            <a:ext cx="2638099" cy="2538174"/>
          </a:xfrm>
          <a:prstGeom prst="rect">
            <a:avLst/>
          </a:prstGeom>
          <a:noFill/>
          <a:ln>
            <a:noFill/>
          </a:ln>
        </p:spPr>
      </p:pic>
      <p:pic>
        <p:nvPicPr>
          <p:cNvPr id="1402" name="Google Shape;1402;p167"/>
          <p:cNvPicPr preferRelativeResize="0"/>
          <p:nvPr/>
        </p:nvPicPr>
        <p:blipFill>
          <a:blip r:embed="rId4">
            <a:alphaModFix/>
          </a:blip>
          <a:stretch>
            <a:fillRect/>
          </a:stretch>
        </p:blipFill>
        <p:spPr>
          <a:xfrm>
            <a:off x="2999596" y="1536038"/>
            <a:ext cx="2619200" cy="2504100"/>
          </a:xfrm>
          <a:prstGeom prst="rect">
            <a:avLst/>
          </a:prstGeom>
          <a:noFill/>
          <a:ln>
            <a:noFill/>
          </a:ln>
        </p:spPr>
      </p:pic>
      <p:pic>
        <p:nvPicPr>
          <p:cNvPr id="1403" name="Google Shape;1403;p167"/>
          <p:cNvPicPr preferRelativeResize="0"/>
          <p:nvPr/>
        </p:nvPicPr>
        <p:blipFill>
          <a:blip r:embed="rId5">
            <a:alphaModFix/>
          </a:blip>
          <a:stretch>
            <a:fillRect/>
          </a:stretch>
        </p:blipFill>
        <p:spPr>
          <a:xfrm>
            <a:off x="5914383" y="1536049"/>
            <a:ext cx="2575867" cy="25041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Shape 1407"/>
        <p:cNvGrpSpPr/>
        <p:nvPr/>
      </p:nvGrpSpPr>
      <p:grpSpPr>
        <a:xfrm>
          <a:off x="0" y="0"/>
          <a:ext cx="0" cy="0"/>
          <a:chOff x="0" y="0"/>
          <a:chExt cx="0" cy="0"/>
        </a:xfrm>
      </p:grpSpPr>
      <p:sp>
        <p:nvSpPr>
          <p:cNvPr id="1408" name="Google Shape;1408;p16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149</a:t>
            </a:fld>
            <a:endParaRPr/>
          </a:p>
        </p:txBody>
      </p:sp>
      <p:sp>
        <p:nvSpPr>
          <p:cNvPr id="1409" name="Google Shape;1409;p168"/>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ARCHIVE (CONFUSION ABOUT BRANCH)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00"/>
        <p:cNvGrpSpPr/>
        <p:nvPr/>
      </p:nvGrpSpPr>
      <p:grpSpPr>
        <a:xfrm>
          <a:off x="0" y="0"/>
          <a:ext cx="0" cy="0"/>
          <a:chOff x="0" y="0"/>
          <a:chExt cx="0" cy="0"/>
        </a:xfrm>
      </p:grpSpPr>
      <p:sp>
        <p:nvSpPr>
          <p:cNvPr id="201" name="Google Shape;201;p3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202" name="Google Shape;202;p34"/>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Improving VERTEXING: UNderstand where the weird tails come from</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Shape 1413"/>
        <p:cNvGrpSpPr/>
        <p:nvPr/>
      </p:nvGrpSpPr>
      <p:grpSpPr>
        <a:xfrm>
          <a:off x="0" y="0"/>
          <a:ext cx="0" cy="0"/>
          <a:chOff x="0" y="0"/>
          <a:chExt cx="0" cy="0"/>
        </a:xfrm>
      </p:grpSpPr>
      <p:sp>
        <p:nvSpPr>
          <p:cNvPr id="1414" name="Google Shape;1414;p16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EFlag + extrapolation off (sample 1)</a:t>
            </a:r>
            <a:endParaRPr/>
          </a:p>
        </p:txBody>
      </p:sp>
      <p:sp>
        <p:nvSpPr>
          <p:cNvPr id="1415" name="Google Shape;1415;p16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150</a:t>
            </a:fld>
            <a:endParaRPr/>
          </a:p>
        </p:txBody>
      </p:sp>
      <p:pic>
        <p:nvPicPr>
          <p:cNvPr id="1416" name="Google Shape;1416;p169"/>
          <p:cNvPicPr preferRelativeResize="0"/>
          <p:nvPr/>
        </p:nvPicPr>
        <p:blipFill>
          <a:blip r:embed="rId3">
            <a:alphaModFix/>
          </a:blip>
          <a:stretch>
            <a:fillRect/>
          </a:stretch>
        </p:blipFill>
        <p:spPr>
          <a:xfrm>
            <a:off x="55525" y="1730425"/>
            <a:ext cx="2690249" cy="2615300"/>
          </a:xfrm>
          <a:prstGeom prst="rect">
            <a:avLst/>
          </a:prstGeom>
          <a:noFill/>
          <a:ln>
            <a:noFill/>
          </a:ln>
        </p:spPr>
      </p:pic>
      <p:pic>
        <p:nvPicPr>
          <p:cNvPr id="1417" name="Google Shape;1417;p169"/>
          <p:cNvPicPr preferRelativeResize="0"/>
          <p:nvPr/>
        </p:nvPicPr>
        <p:blipFill>
          <a:blip r:embed="rId4">
            <a:alphaModFix/>
          </a:blip>
          <a:stretch>
            <a:fillRect/>
          </a:stretch>
        </p:blipFill>
        <p:spPr>
          <a:xfrm>
            <a:off x="3142062" y="1704275"/>
            <a:ext cx="2735487" cy="2615299"/>
          </a:xfrm>
          <a:prstGeom prst="rect">
            <a:avLst/>
          </a:prstGeom>
          <a:noFill/>
          <a:ln>
            <a:noFill/>
          </a:ln>
        </p:spPr>
      </p:pic>
      <p:pic>
        <p:nvPicPr>
          <p:cNvPr id="1418" name="Google Shape;1418;p169"/>
          <p:cNvPicPr preferRelativeResize="0"/>
          <p:nvPr/>
        </p:nvPicPr>
        <p:blipFill>
          <a:blip r:embed="rId5">
            <a:alphaModFix/>
          </a:blip>
          <a:stretch>
            <a:fillRect/>
          </a:stretch>
        </p:blipFill>
        <p:spPr>
          <a:xfrm>
            <a:off x="6141942" y="1704275"/>
            <a:ext cx="2748558" cy="26153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Shape 1422"/>
        <p:cNvGrpSpPr/>
        <p:nvPr/>
      </p:nvGrpSpPr>
      <p:grpSpPr>
        <a:xfrm>
          <a:off x="0" y="0"/>
          <a:ext cx="0" cy="0"/>
          <a:chOff x="0" y="0"/>
          <a:chExt cx="0" cy="0"/>
        </a:xfrm>
      </p:grpSpPr>
      <p:sp>
        <p:nvSpPr>
          <p:cNvPr id="1423" name="Google Shape;1423;p17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EFlag + extrapolation off (sample 1) - 2D efficiency</a:t>
            </a:r>
            <a:endParaRPr/>
          </a:p>
        </p:txBody>
      </p:sp>
      <p:sp>
        <p:nvSpPr>
          <p:cNvPr id="1424" name="Google Shape;1424;p17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151</a:t>
            </a:fld>
            <a:endParaRPr/>
          </a:p>
        </p:txBody>
      </p:sp>
      <p:pic>
        <p:nvPicPr>
          <p:cNvPr id="1425" name="Google Shape;1425;p170"/>
          <p:cNvPicPr preferRelativeResize="0"/>
          <p:nvPr/>
        </p:nvPicPr>
        <p:blipFill>
          <a:blip r:embed="rId3">
            <a:alphaModFix/>
          </a:blip>
          <a:stretch>
            <a:fillRect/>
          </a:stretch>
        </p:blipFill>
        <p:spPr>
          <a:xfrm>
            <a:off x="987825" y="1706850"/>
            <a:ext cx="3151575" cy="2974150"/>
          </a:xfrm>
          <a:prstGeom prst="rect">
            <a:avLst/>
          </a:prstGeom>
          <a:noFill/>
          <a:ln>
            <a:noFill/>
          </a:ln>
        </p:spPr>
      </p:pic>
      <p:pic>
        <p:nvPicPr>
          <p:cNvPr id="1426" name="Google Shape;1426;p170"/>
          <p:cNvPicPr preferRelativeResize="0"/>
          <p:nvPr/>
        </p:nvPicPr>
        <p:blipFill>
          <a:blip r:embed="rId4">
            <a:alphaModFix/>
          </a:blip>
          <a:stretch>
            <a:fillRect/>
          </a:stretch>
        </p:blipFill>
        <p:spPr>
          <a:xfrm>
            <a:off x="4667550" y="1706850"/>
            <a:ext cx="3067300" cy="290830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Shape 1430"/>
        <p:cNvGrpSpPr/>
        <p:nvPr/>
      </p:nvGrpSpPr>
      <p:grpSpPr>
        <a:xfrm>
          <a:off x="0" y="0"/>
          <a:ext cx="0" cy="0"/>
          <a:chOff x="0" y="0"/>
          <a:chExt cx="0" cy="0"/>
        </a:xfrm>
      </p:grpSpPr>
      <p:sp>
        <p:nvSpPr>
          <p:cNvPr id="1431" name="Google Shape;1431;p17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EFlag + extrapolation off (sample 2)</a:t>
            </a:r>
            <a:endParaRPr/>
          </a:p>
        </p:txBody>
      </p:sp>
      <p:sp>
        <p:nvSpPr>
          <p:cNvPr id="1432" name="Google Shape;1432;p17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152</a:t>
            </a:fld>
            <a:endParaRPr/>
          </a:p>
        </p:txBody>
      </p:sp>
      <p:pic>
        <p:nvPicPr>
          <p:cNvPr id="1433" name="Google Shape;1433;p171"/>
          <p:cNvPicPr preferRelativeResize="0"/>
          <p:nvPr/>
        </p:nvPicPr>
        <p:blipFill>
          <a:blip r:embed="rId3">
            <a:alphaModFix/>
          </a:blip>
          <a:stretch>
            <a:fillRect/>
          </a:stretch>
        </p:blipFill>
        <p:spPr>
          <a:xfrm>
            <a:off x="941525" y="1450525"/>
            <a:ext cx="3276225" cy="3159576"/>
          </a:xfrm>
          <a:prstGeom prst="rect">
            <a:avLst/>
          </a:prstGeom>
          <a:noFill/>
          <a:ln>
            <a:noFill/>
          </a:ln>
        </p:spPr>
      </p:pic>
      <p:pic>
        <p:nvPicPr>
          <p:cNvPr id="1434" name="Google Shape;1434;p171"/>
          <p:cNvPicPr preferRelativeResize="0"/>
          <p:nvPr/>
        </p:nvPicPr>
        <p:blipFill>
          <a:blip r:embed="rId4">
            <a:alphaModFix/>
          </a:blip>
          <a:stretch>
            <a:fillRect/>
          </a:stretch>
        </p:blipFill>
        <p:spPr>
          <a:xfrm>
            <a:off x="4514879" y="1450525"/>
            <a:ext cx="3401446" cy="31595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Shape 1438"/>
        <p:cNvGrpSpPr/>
        <p:nvPr/>
      </p:nvGrpSpPr>
      <p:grpSpPr>
        <a:xfrm>
          <a:off x="0" y="0"/>
          <a:ext cx="0" cy="0"/>
          <a:chOff x="0" y="0"/>
          <a:chExt cx="0" cy="0"/>
        </a:xfrm>
      </p:grpSpPr>
      <p:sp>
        <p:nvSpPr>
          <p:cNvPr id="1439" name="Google Shape;1439;p17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EFlag + extrapolation off (sample 3)</a:t>
            </a:r>
            <a:endParaRPr/>
          </a:p>
        </p:txBody>
      </p:sp>
      <p:sp>
        <p:nvSpPr>
          <p:cNvPr id="1440" name="Google Shape;1440;p17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153</a:t>
            </a:fld>
            <a:endParaRPr/>
          </a:p>
        </p:txBody>
      </p:sp>
      <p:pic>
        <p:nvPicPr>
          <p:cNvPr id="1441" name="Google Shape;1441;p172"/>
          <p:cNvPicPr preferRelativeResize="0"/>
          <p:nvPr/>
        </p:nvPicPr>
        <p:blipFill>
          <a:blip r:embed="rId3">
            <a:alphaModFix/>
          </a:blip>
          <a:stretch>
            <a:fillRect/>
          </a:stretch>
        </p:blipFill>
        <p:spPr>
          <a:xfrm>
            <a:off x="2547900" y="1139900"/>
            <a:ext cx="4048194" cy="38212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Shape 1445"/>
        <p:cNvGrpSpPr/>
        <p:nvPr/>
      </p:nvGrpSpPr>
      <p:grpSpPr>
        <a:xfrm>
          <a:off x="0" y="0"/>
          <a:ext cx="0" cy="0"/>
          <a:chOff x="0" y="0"/>
          <a:chExt cx="0" cy="0"/>
        </a:xfrm>
      </p:grpSpPr>
      <p:sp>
        <p:nvSpPr>
          <p:cNvPr id="1446" name="Google Shape;1446;p17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154</a:t>
            </a:fld>
            <a:endParaRPr/>
          </a:p>
        </p:txBody>
      </p:sp>
      <p:sp>
        <p:nvSpPr>
          <p:cNvPr id="1447" name="Google Shape;1447;p173"/>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ARCHIVE ENDS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sp>
        <p:nvSpPr>
          <p:cNvPr id="1452" name="Google Shape;1452;p17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155</a:t>
            </a:fld>
            <a:endParaRPr/>
          </a:p>
        </p:txBody>
      </p:sp>
      <p:sp>
        <p:nvSpPr>
          <p:cNvPr id="1453" name="Google Shape;1453;p174"/>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(7/29/2021) z position efficiency scan after bug</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Shape 1457"/>
        <p:cNvGrpSpPr/>
        <p:nvPr/>
      </p:nvGrpSpPr>
      <p:grpSpPr>
        <a:xfrm>
          <a:off x="0" y="0"/>
          <a:ext cx="0" cy="0"/>
          <a:chOff x="0" y="0"/>
          <a:chExt cx="0" cy="0"/>
        </a:xfrm>
      </p:grpSpPr>
      <p:sp>
        <p:nvSpPr>
          <p:cNvPr id="1458" name="Google Shape;1458;p17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Px = py = -0.3 GeV; pz = 80 GeV </a:t>
            </a:r>
            <a:endParaRPr/>
          </a:p>
        </p:txBody>
      </p:sp>
      <p:sp>
        <p:nvSpPr>
          <p:cNvPr id="1459" name="Google Shape;1459;p17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156</a:t>
            </a:fld>
            <a:endParaRPr/>
          </a:p>
        </p:txBody>
      </p:sp>
      <p:pic>
        <p:nvPicPr>
          <p:cNvPr id="1460" name="Google Shape;1460;p175"/>
          <p:cNvPicPr preferRelativeResize="0"/>
          <p:nvPr/>
        </p:nvPicPr>
        <p:blipFill>
          <a:blip r:embed="rId3">
            <a:alphaModFix/>
          </a:blip>
          <a:stretch>
            <a:fillRect/>
          </a:stretch>
        </p:blipFill>
        <p:spPr>
          <a:xfrm>
            <a:off x="2575500" y="1129675"/>
            <a:ext cx="3992992" cy="38212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Shape 1464"/>
        <p:cNvGrpSpPr/>
        <p:nvPr/>
      </p:nvGrpSpPr>
      <p:grpSpPr>
        <a:xfrm>
          <a:off x="0" y="0"/>
          <a:ext cx="0" cy="0"/>
          <a:chOff x="0" y="0"/>
          <a:chExt cx="0" cy="0"/>
        </a:xfrm>
      </p:grpSpPr>
      <p:sp>
        <p:nvSpPr>
          <p:cNvPr id="1465" name="Google Shape;1465;p17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Distributions of </a:t>
            </a:r>
            <a:r>
              <a:rPr lang="en" b="0" u="sng"/>
              <a:t>truth</a:t>
            </a:r>
            <a:r>
              <a:rPr lang="en"/>
              <a:t> hits in station 1</a:t>
            </a:r>
            <a:endParaRPr/>
          </a:p>
        </p:txBody>
      </p:sp>
      <p:sp>
        <p:nvSpPr>
          <p:cNvPr id="1466" name="Google Shape;1466;p17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157</a:t>
            </a:fld>
            <a:endParaRPr/>
          </a:p>
        </p:txBody>
      </p:sp>
      <p:pic>
        <p:nvPicPr>
          <p:cNvPr id="1467" name="Google Shape;1467;p176"/>
          <p:cNvPicPr preferRelativeResize="0"/>
          <p:nvPr/>
        </p:nvPicPr>
        <p:blipFill>
          <a:blip r:embed="rId3">
            <a:alphaModFix/>
          </a:blip>
          <a:stretch>
            <a:fillRect/>
          </a:stretch>
        </p:blipFill>
        <p:spPr>
          <a:xfrm>
            <a:off x="756900" y="1186500"/>
            <a:ext cx="3815110" cy="3558074"/>
          </a:xfrm>
          <a:prstGeom prst="rect">
            <a:avLst/>
          </a:prstGeom>
          <a:noFill/>
          <a:ln>
            <a:noFill/>
          </a:ln>
        </p:spPr>
      </p:pic>
      <p:pic>
        <p:nvPicPr>
          <p:cNvPr id="1468" name="Google Shape;1468;p176"/>
          <p:cNvPicPr preferRelativeResize="0"/>
          <p:nvPr/>
        </p:nvPicPr>
        <p:blipFill>
          <a:blip r:embed="rId4">
            <a:alphaModFix/>
          </a:blip>
          <a:stretch>
            <a:fillRect/>
          </a:stretch>
        </p:blipFill>
        <p:spPr>
          <a:xfrm>
            <a:off x="4572000" y="1186490"/>
            <a:ext cx="3815100" cy="355808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Shape 1472"/>
        <p:cNvGrpSpPr/>
        <p:nvPr/>
      </p:nvGrpSpPr>
      <p:grpSpPr>
        <a:xfrm>
          <a:off x="0" y="0"/>
          <a:ext cx="0" cy="0"/>
          <a:chOff x="0" y="0"/>
          <a:chExt cx="0" cy="0"/>
        </a:xfrm>
      </p:grpSpPr>
      <p:sp>
        <p:nvSpPr>
          <p:cNvPr id="1473" name="Google Shape;1473;p17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Distributions of </a:t>
            </a:r>
            <a:r>
              <a:rPr lang="en" b="0" u="sng"/>
              <a:t>truth</a:t>
            </a:r>
            <a:r>
              <a:rPr lang="en"/>
              <a:t> hits in station 2</a:t>
            </a:r>
            <a:endParaRPr/>
          </a:p>
        </p:txBody>
      </p:sp>
      <p:sp>
        <p:nvSpPr>
          <p:cNvPr id="1474" name="Google Shape;1474;p17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158</a:t>
            </a:fld>
            <a:endParaRPr/>
          </a:p>
        </p:txBody>
      </p:sp>
      <p:pic>
        <p:nvPicPr>
          <p:cNvPr id="1475" name="Google Shape;1475;p177"/>
          <p:cNvPicPr preferRelativeResize="0"/>
          <p:nvPr/>
        </p:nvPicPr>
        <p:blipFill>
          <a:blip r:embed="rId3">
            <a:alphaModFix/>
          </a:blip>
          <a:stretch>
            <a:fillRect/>
          </a:stretch>
        </p:blipFill>
        <p:spPr>
          <a:xfrm>
            <a:off x="733450" y="1498375"/>
            <a:ext cx="3336700" cy="3144874"/>
          </a:xfrm>
          <a:prstGeom prst="rect">
            <a:avLst/>
          </a:prstGeom>
          <a:noFill/>
          <a:ln>
            <a:noFill/>
          </a:ln>
        </p:spPr>
      </p:pic>
      <p:pic>
        <p:nvPicPr>
          <p:cNvPr id="1476" name="Google Shape;1476;p177"/>
          <p:cNvPicPr preferRelativeResize="0"/>
          <p:nvPr/>
        </p:nvPicPr>
        <p:blipFill>
          <a:blip r:embed="rId4">
            <a:alphaModFix/>
          </a:blip>
          <a:stretch>
            <a:fillRect/>
          </a:stretch>
        </p:blipFill>
        <p:spPr>
          <a:xfrm>
            <a:off x="4617180" y="1498375"/>
            <a:ext cx="3372042" cy="314487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Shape 1480"/>
        <p:cNvGrpSpPr/>
        <p:nvPr/>
      </p:nvGrpSpPr>
      <p:grpSpPr>
        <a:xfrm>
          <a:off x="0" y="0"/>
          <a:ext cx="0" cy="0"/>
          <a:chOff x="0" y="0"/>
          <a:chExt cx="0" cy="0"/>
        </a:xfrm>
      </p:grpSpPr>
      <p:sp>
        <p:nvSpPr>
          <p:cNvPr id="1481" name="Google Shape;1481;p17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Distributions of </a:t>
            </a:r>
            <a:r>
              <a:rPr lang="en" b="0" u="sng"/>
              <a:t>truth</a:t>
            </a:r>
            <a:r>
              <a:rPr lang="en"/>
              <a:t> hits in station 3</a:t>
            </a:r>
            <a:endParaRPr/>
          </a:p>
        </p:txBody>
      </p:sp>
      <p:sp>
        <p:nvSpPr>
          <p:cNvPr id="1482" name="Google Shape;1482;p17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159</a:t>
            </a:fld>
            <a:endParaRPr/>
          </a:p>
        </p:txBody>
      </p:sp>
      <p:pic>
        <p:nvPicPr>
          <p:cNvPr id="1483" name="Google Shape;1483;p178"/>
          <p:cNvPicPr preferRelativeResize="0"/>
          <p:nvPr/>
        </p:nvPicPr>
        <p:blipFill>
          <a:blip r:embed="rId3">
            <a:alphaModFix/>
          </a:blip>
          <a:stretch>
            <a:fillRect/>
          </a:stretch>
        </p:blipFill>
        <p:spPr>
          <a:xfrm>
            <a:off x="838852" y="1468325"/>
            <a:ext cx="3224375" cy="3076249"/>
          </a:xfrm>
          <a:prstGeom prst="rect">
            <a:avLst/>
          </a:prstGeom>
          <a:noFill/>
          <a:ln>
            <a:noFill/>
          </a:ln>
        </p:spPr>
      </p:pic>
      <p:pic>
        <p:nvPicPr>
          <p:cNvPr id="1484" name="Google Shape;1484;p178"/>
          <p:cNvPicPr preferRelativeResize="0"/>
          <p:nvPr/>
        </p:nvPicPr>
        <p:blipFill>
          <a:blip r:embed="rId4">
            <a:alphaModFix/>
          </a:blip>
          <a:stretch>
            <a:fillRect/>
          </a:stretch>
        </p:blipFill>
        <p:spPr>
          <a:xfrm>
            <a:off x="4448773" y="1468320"/>
            <a:ext cx="3224374" cy="30071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Main objective: understand why</a:t>
            </a:r>
            <a:endParaRPr/>
          </a:p>
        </p:txBody>
      </p:sp>
      <p:sp>
        <p:nvSpPr>
          <p:cNvPr id="208" name="Google Shape;208;p3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209" name="Google Shape;209;p35"/>
          <p:cNvPicPr preferRelativeResize="0"/>
          <p:nvPr/>
        </p:nvPicPr>
        <p:blipFill>
          <a:blip r:embed="rId3">
            <a:alphaModFix/>
          </a:blip>
          <a:stretch>
            <a:fillRect/>
          </a:stretch>
        </p:blipFill>
        <p:spPr>
          <a:xfrm>
            <a:off x="0" y="1872375"/>
            <a:ext cx="3876675" cy="2162175"/>
          </a:xfrm>
          <a:prstGeom prst="rect">
            <a:avLst/>
          </a:prstGeom>
          <a:noFill/>
          <a:ln>
            <a:noFill/>
          </a:ln>
        </p:spPr>
      </p:pic>
      <p:cxnSp>
        <p:nvCxnSpPr>
          <p:cNvPr id="210" name="Google Shape;210;p35"/>
          <p:cNvCxnSpPr/>
          <p:nvPr/>
        </p:nvCxnSpPr>
        <p:spPr>
          <a:xfrm>
            <a:off x="4104750" y="3160675"/>
            <a:ext cx="934500" cy="0"/>
          </a:xfrm>
          <a:prstGeom prst="straightConnector1">
            <a:avLst/>
          </a:prstGeom>
          <a:noFill/>
          <a:ln w="38100" cap="flat" cmpd="sng">
            <a:solidFill>
              <a:schemeClr val="dk2"/>
            </a:solidFill>
            <a:prstDash val="solid"/>
            <a:round/>
            <a:headEnd type="none" w="med" len="med"/>
            <a:tailEnd type="triangle" w="med" len="med"/>
          </a:ln>
        </p:spPr>
      </p:cxnSp>
      <p:sp>
        <p:nvSpPr>
          <p:cNvPr id="211" name="Google Shape;211;p35"/>
          <p:cNvSpPr txBox="1"/>
          <p:nvPr/>
        </p:nvSpPr>
        <p:spPr>
          <a:xfrm>
            <a:off x="4029075" y="2571750"/>
            <a:ext cx="1363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emulation on:</a:t>
            </a:r>
            <a:endParaRPr>
              <a:latin typeface="Lato"/>
              <a:ea typeface="Lato"/>
              <a:cs typeface="Lato"/>
              <a:sym typeface="Lato"/>
            </a:endParaRPr>
          </a:p>
        </p:txBody>
      </p:sp>
      <p:pic>
        <p:nvPicPr>
          <p:cNvPr id="212" name="Google Shape;212;p35"/>
          <p:cNvPicPr preferRelativeResize="0"/>
          <p:nvPr/>
        </p:nvPicPr>
        <p:blipFill>
          <a:blip r:embed="rId4">
            <a:alphaModFix/>
          </a:blip>
          <a:stretch>
            <a:fillRect/>
          </a:stretch>
        </p:blipFill>
        <p:spPr>
          <a:xfrm>
            <a:off x="5267325" y="1878688"/>
            <a:ext cx="3876675" cy="2149538"/>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Shape 1488"/>
        <p:cNvGrpSpPr/>
        <p:nvPr/>
      </p:nvGrpSpPr>
      <p:grpSpPr>
        <a:xfrm>
          <a:off x="0" y="0"/>
          <a:ext cx="0" cy="0"/>
          <a:chOff x="0" y="0"/>
          <a:chExt cx="0" cy="0"/>
        </a:xfrm>
      </p:grpSpPr>
      <p:sp>
        <p:nvSpPr>
          <p:cNvPr id="1489" name="Google Shape;1489;p17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160</a:t>
            </a:fld>
            <a:endParaRPr/>
          </a:p>
        </p:txBody>
      </p:sp>
      <p:sp>
        <p:nvSpPr>
          <p:cNvPr id="1490" name="Google Shape;1490;p179"/>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(7/25/2021) px and py muon gun scan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Shape 1494"/>
        <p:cNvGrpSpPr/>
        <p:nvPr/>
      </p:nvGrpSpPr>
      <p:grpSpPr>
        <a:xfrm>
          <a:off x="0" y="0"/>
          <a:ext cx="0" cy="0"/>
          <a:chOff x="0" y="0"/>
          <a:chExt cx="0" cy="0"/>
        </a:xfrm>
      </p:grpSpPr>
      <p:sp>
        <p:nvSpPr>
          <p:cNvPr id="1495" name="Google Shape;1495;p18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Px efficiency scan</a:t>
            </a:r>
            <a:endParaRPr/>
          </a:p>
        </p:txBody>
      </p:sp>
      <p:sp>
        <p:nvSpPr>
          <p:cNvPr id="1496" name="Google Shape;1496;p18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161</a:t>
            </a:fld>
            <a:endParaRPr/>
          </a:p>
        </p:txBody>
      </p:sp>
      <p:sp>
        <p:nvSpPr>
          <p:cNvPr id="1497" name="Google Shape;1497;p180"/>
          <p:cNvSpPr txBox="1"/>
          <p:nvPr/>
        </p:nvSpPr>
        <p:spPr>
          <a:xfrm>
            <a:off x="7658400" y="-6350"/>
            <a:ext cx="1485600" cy="1046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Px = -5 -&gt; 3 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Py = - 0.3 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Pz = 80 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Z = 540 cm.</a:t>
            </a:r>
            <a:endParaRPr>
              <a:latin typeface="Lato"/>
              <a:ea typeface="Lato"/>
              <a:cs typeface="Lato"/>
              <a:sym typeface="Lato"/>
            </a:endParaRPr>
          </a:p>
        </p:txBody>
      </p:sp>
      <p:pic>
        <p:nvPicPr>
          <p:cNvPr id="1498" name="Google Shape;1498;p180"/>
          <p:cNvPicPr preferRelativeResize="0"/>
          <p:nvPr/>
        </p:nvPicPr>
        <p:blipFill>
          <a:blip r:embed="rId3">
            <a:alphaModFix/>
          </a:blip>
          <a:stretch>
            <a:fillRect/>
          </a:stretch>
        </p:blipFill>
        <p:spPr>
          <a:xfrm>
            <a:off x="2606600" y="1017450"/>
            <a:ext cx="3930776" cy="38212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Shape 1502"/>
        <p:cNvGrpSpPr/>
        <p:nvPr/>
      </p:nvGrpSpPr>
      <p:grpSpPr>
        <a:xfrm>
          <a:off x="0" y="0"/>
          <a:ext cx="0" cy="0"/>
          <a:chOff x="0" y="0"/>
          <a:chExt cx="0" cy="0"/>
        </a:xfrm>
      </p:grpSpPr>
      <p:sp>
        <p:nvSpPr>
          <p:cNvPr id="1503" name="Google Shape;1503;p18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 efficiency scan</a:t>
            </a:r>
            <a:endParaRPr/>
          </a:p>
        </p:txBody>
      </p:sp>
      <p:sp>
        <p:nvSpPr>
          <p:cNvPr id="1504" name="Google Shape;1504;p18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162</a:t>
            </a:fld>
            <a:endParaRPr/>
          </a:p>
        </p:txBody>
      </p:sp>
      <p:sp>
        <p:nvSpPr>
          <p:cNvPr id="1505" name="Google Shape;1505;p181"/>
          <p:cNvSpPr txBox="1"/>
          <p:nvPr/>
        </p:nvSpPr>
        <p:spPr>
          <a:xfrm>
            <a:off x="7658400" y="-6350"/>
            <a:ext cx="1485600" cy="1046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Px = - 0.3 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Py = -5 -&gt; 3 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Pz = 80 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Z = 540 cm.</a:t>
            </a:r>
            <a:endParaRPr>
              <a:latin typeface="Lato"/>
              <a:ea typeface="Lato"/>
              <a:cs typeface="Lato"/>
              <a:sym typeface="Lato"/>
            </a:endParaRPr>
          </a:p>
        </p:txBody>
      </p:sp>
      <p:pic>
        <p:nvPicPr>
          <p:cNvPr id="1506" name="Google Shape;1506;p181"/>
          <p:cNvPicPr preferRelativeResize="0"/>
          <p:nvPr/>
        </p:nvPicPr>
        <p:blipFill>
          <a:blip r:embed="rId3">
            <a:alphaModFix/>
          </a:blip>
          <a:stretch>
            <a:fillRect/>
          </a:stretch>
        </p:blipFill>
        <p:spPr>
          <a:xfrm>
            <a:off x="2606612" y="1139800"/>
            <a:ext cx="3930776" cy="38212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Shape 1510"/>
        <p:cNvGrpSpPr/>
        <p:nvPr/>
      </p:nvGrpSpPr>
      <p:grpSpPr>
        <a:xfrm>
          <a:off x="0" y="0"/>
          <a:ext cx="0" cy="0"/>
          <a:chOff x="0" y="0"/>
          <a:chExt cx="0" cy="0"/>
        </a:xfrm>
      </p:grpSpPr>
      <p:sp>
        <p:nvSpPr>
          <p:cNvPr id="1511" name="Google Shape;1511;p18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163</a:t>
            </a:fld>
            <a:endParaRPr/>
          </a:p>
        </p:txBody>
      </p:sp>
      <p:sp>
        <p:nvSpPr>
          <p:cNvPr id="1512" name="Google Shape;1512;p182"/>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(7/11/2021) Fixed Kinematics for muon gun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Shape 1516"/>
        <p:cNvGrpSpPr/>
        <p:nvPr/>
      </p:nvGrpSpPr>
      <p:grpSpPr>
        <a:xfrm>
          <a:off x="0" y="0"/>
          <a:ext cx="0" cy="0"/>
          <a:chOff x="0" y="0"/>
          <a:chExt cx="0" cy="0"/>
        </a:xfrm>
      </p:grpSpPr>
      <p:sp>
        <p:nvSpPr>
          <p:cNvPr id="1517" name="Google Shape;1517;p18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Px = py = -0.3 GeV; pz = 80 GeV</a:t>
            </a:r>
            <a:endParaRPr/>
          </a:p>
        </p:txBody>
      </p:sp>
      <p:sp>
        <p:nvSpPr>
          <p:cNvPr id="1518" name="Google Shape;1518;p18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164</a:t>
            </a:fld>
            <a:endParaRPr/>
          </a:p>
        </p:txBody>
      </p:sp>
      <p:pic>
        <p:nvPicPr>
          <p:cNvPr id="1519" name="Google Shape;1519;p183"/>
          <p:cNvPicPr preferRelativeResize="0"/>
          <p:nvPr/>
        </p:nvPicPr>
        <p:blipFill>
          <a:blip r:embed="rId3">
            <a:alphaModFix/>
          </a:blip>
          <a:stretch>
            <a:fillRect/>
          </a:stretch>
        </p:blipFill>
        <p:spPr>
          <a:xfrm>
            <a:off x="2558325" y="1062900"/>
            <a:ext cx="3992992" cy="382125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Shape 1523"/>
        <p:cNvGrpSpPr/>
        <p:nvPr/>
      </p:nvGrpSpPr>
      <p:grpSpPr>
        <a:xfrm>
          <a:off x="0" y="0"/>
          <a:ext cx="0" cy="0"/>
          <a:chOff x="0" y="0"/>
          <a:chExt cx="0" cy="0"/>
        </a:xfrm>
      </p:grpSpPr>
      <p:sp>
        <p:nvSpPr>
          <p:cNvPr id="1524" name="Google Shape;1524;p18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Additional check - 1</a:t>
            </a:r>
            <a:endParaRPr/>
          </a:p>
        </p:txBody>
      </p:sp>
      <p:sp>
        <p:nvSpPr>
          <p:cNvPr id="1525" name="Google Shape;1525;p184"/>
          <p:cNvSpPr txBox="1">
            <a:spLocks noGrp="1"/>
          </p:cNvSpPr>
          <p:nvPr>
            <p:ph type="body" idx="1"/>
          </p:nvPr>
        </p:nvSpPr>
        <p:spPr>
          <a:xfrm>
            <a:off x="311700" y="1152475"/>
            <a:ext cx="5344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Additional samples at 540. And 535. [cm] just to verify this:</a:t>
            </a:r>
            <a:endParaRPr/>
          </a:p>
          <a:p>
            <a:pPr marL="914400" lvl="1" indent="-317500" algn="l" rtl="0">
              <a:spcBef>
                <a:spcPts val="0"/>
              </a:spcBef>
              <a:spcAft>
                <a:spcPts val="0"/>
              </a:spcAft>
              <a:buSzPts val="1400"/>
              <a:buChar char="○"/>
            </a:pPr>
            <a:r>
              <a:rPr lang="en"/>
              <a:t>At 540 cm: 980/3000 reconstructed.</a:t>
            </a:r>
            <a:endParaRPr/>
          </a:p>
          <a:p>
            <a:pPr marL="914400" lvl="1" indent="-317500" algn="l" rtl="0">
              <a:spcBef>
                <a:spcPts val="0"/>
              </a:spcBef>
              <a:spcAft>
                <a:spcPts val="0"/>
              </a:spcAft>
              <a:buSzPts val="1400"/>
              <a:buChar char="○"/>
            </a:pPr>
            <a:r>
              <a:rPr lang="en"/>
              <a:t>At 535 cm: 1943/3000 reconstructed.</a:t>
            </a:r>
            <a:endParaRPr/>
          </a:p>
        </p:txBody>
      </p:sp>
      <p:sp>
        <p:nvSpPr>
          <p:cNvPr id="1526" name="Google Shape;1526;p18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165</a:t>
            </a:fld>
            <a:endParaRPr/>
          </a:p>
        </p:txBody>
      </p:sp>
      <p:pic>
        <p:nvPicPr>
          <p:cNvPr id="1527" name="Google Shape;1527;p184"/>
          <p:cNvPicPr preferRelativeResize="0"/>
          <p:nvPr/>
        </p:nvPicPr>
        <p:blipFill>
          <a:blip r:embed="rId3">
            <a:alphaModFix/>
          </a:blip>
          <a:stretch>
            <a:fillRect/>
          </a:stretch>
        </p:blipFill>
        <p:spPr>
          <a:xfrm>
            <a:off x="6176822" y="241000"/>
            <a:ext cx="2655475" cy="2541250"/>
          </a:xfrm>
          <a:prstGeom prst="rect">
            <a:avLst/>
          </a:prstGeom>
          <a:noFill/>
          <a:ln>
            <a:noFill/>
          </a:ln>
        </p:spPr>
      </p:pic>
      <p:sp>
        <p:nvSpPr>
          <p:cNvPr id="1528" name="Google Shape;1528;p184"/>
          <p:cNvSpPr txBox="1"/>
          <p:nvPr/>
        </p:nvSpPr>
        <p:spPr>
          <a:xfrm>
            <a:off x="8360800" y="311025"/>
            <a:ext cx="30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529" name="Google Shape;1529;p184"/>
          <p:cNvSpPr/>
          <p:nvPr/>
        </p:nvSpPr>
        <p:spPr>
          <a:xfrm>
            <a:off x="8387575" y="234300"/>
            <a:ext cx="274500" cy="22761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1533"/>
        <p:cNvGrpSpPr/>
        <p:nvPr/>
      </p:nvGrpSpPr>
      <p:grpSpPr>
        <a:xfrm>
          <a:off x="0" y="0"/>
          <a:ext cx="0" cy="0"/>
          <a:chOff x="0" y="0"/>
          <a:chExt cx="0" cy="0"/>
        </a:xfrm>
      </p:grpSpPr>
      <p:sp>
        <p:nvSpPr>
          <p:cNvPr id="1534" name="Google Shape;1534;p18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Additional check - 2</a:t>
            </a:r>
            <a:endParaRPr/>
          </a:p>
        </p:txBody>
      </p:sp>
      <p:sp>
        <p:nvSpPr>
          <p:cNvPr id="1535" name="Google Shape;1535;p185"/>
          <p:cNvSpPr txBox="1">
            <a:spLocks noGrp="1"/>
          </p:cNvSpPr>
          <p:nvPr>
            <p:ph type="body" idx="1"/>
          </p:nvPr>
        </p:nvSpPr>
        <p:spPr>
          <a:xfrm>
            <a:off x="311700" y="1152475"/>
            <a:ext cx="5344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Scan 100 points. Investigate the efficiency in details.</a:t>
            </a:r>
            <a:endParaRPr/>
          </a:p>
        </p:txBody>
      </p:sp>
      <p:sp>
        <p:nvSpPr>
          <p:cNvPr id="1536" name="Google Shape;1536;p18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166</a:t>
            </a:fld>
            <a:endParaRPr/>
          </a:p>
        </p:txBody>
      </p:sp>
      <p:pic>
        <p:nvPicPr>
          <p:cNvPr id="1537" name="Google Shape;1537;p185"/>
          <p:cNvPicPr preferRelativeResize="0"/>
          <p:nvPr/>
        </p:nvPicPr>
        <p:blipFill>
          <a:blip r:embed="rId3">
            <a:alphaModFix/>
          </a:blip>
          <a:stretch>
            <a:fillRect/>
          </a:stretch>
        </p:blipFill>
        <p:spPr>
          <a:xfrm>
            <a:off x="6176822" y="241000"/>
            <a:ext cx="2655475" cy="2541250"/>
          </a:xfrm>
          <a:prstGeom prst="rect">
            <a:avLst/>
          </a:prstGeom>
          <a:noFill/>
          <a:ln>
            <a:noFill/>
          </a:ln>
        </p:spPr>
      </p:pic>
      <p:sp>
        <p:nvSpPr>
          <p:cNvPr id="1538" name="Google Shape;1538;p185"/>
          <p:cNvSpPr txBox="1"/>
          <p:nvPr/>
        </p:nvSpPr>
        <p:spPr>
          <a:xfrm>
            <a:off x="8360800" y="311025"/>
            <a:ext cx="30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539" name="Google Shape;1539;p185"/>
          <p:cNvSpPr/>
          <p:nvPr/>
        </p:nvSpPr>
        <p:spPr>
          <a:xfrm>
            <a:off x="8387575" y="234300"/>
            <a:ext cx="274500" cy="22761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0" name="Google Shape;1540;p185"/>
          <p:cNvPicPr preferRelativeResize="0"/>
          <p:nvPr/>
        </p:nvPicPr>
        <p:blipFill>
          <a:blip r:embed="rId4">
            <a:alphaModFix/>
          </a:blip>
          <a:stretch>
            <a:fillRect/>
          </a:stretch>
        </p:blipFill>
        <p:spPr>
          <a:xfrm>
            <a:off x="2000000" y="1850200"/>
            <a:ext cx="3387638" cy="31641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1544"/>
        <p:cNvGrpSpPr/>
        <p:nvPr/>
      </p:nvGrpSpPr>
      <p:grpSpPr>
        <a:xfrm>
          <a:off x="0" y="0"/>
          <a:ext cx="0" cy="0"/>
          <a:chOff x="0" y="0"/>
          <a:chExt cx="0" cy="0"/>
        </a:xfrm>
      </p:grpSpPr>
      <p:sp>
        <p:nvSpPr>
          <p:cNvPr id="1545" name="Google Shape;1545;p18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Config overview</a:t>
            </a:r>
            <a:endParaRPr/>
          </a:p>
        </p:txBody>
      </p:sp>
      <p:sp>
        <p:nvSpPr>
          <p:cNvPr id="1546" name="Google Shape;1546;p186"/>
          <p:cNvSpPr txBox="1">
            <a:spLocks noGrp="1"/>
          </p:cNvSpPr>
          <p:nvPr>
            <p:ph type="body" idx="1"/>
          </p:nvPr>
        </p:nvSpPr>
        <p:spPr>
          <a:xfrm>
            <a:off x="311700" y="1152475"/>
            <a:ext cx="37344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Px = 0, py =0, pz =80 GeV.</a:t>
            </a:r>
            <a:endParaRPr/>
          </a:p>
          <a:p>
            <a:pPr marL="457200" lvl="0" indent="-342900" algn="l" rtl="0">
              <a:spcBef>
                <a:spcPts val="0"/>
              </a:spcBef>
              <a:spcAft>
                <a:spcPts val="0"/>
              </a:spcAft>
              <a:buSzPts val="1800"/>
              <a:buChar char="●"/>
            </a:pPr>
            <a:r>
              <a:rPr lang="en"/>
              <a:t>Scan from 0-&gt;6m</a:t>
            </a:r>
            <a:endParaRPr/>
          </a:p>
        </p:txBody>
      </p:sp>
      <p:sp>
        <p:nvSpPr>
          <p:cNvPr id="1547" name="Google Shape;1547;p18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167</a:t>
            </a:fld>
            <a:endParaRPr/>
          </a:p>
        </p:txBody>
      </p:sp>
      <p:pic>
        <p:nvPicPr>
          <p:cNvPr id="1548" name="Google Shape;1548;p186"/>
          <p:cNvPicPr preferRelativeResize="0"/>
          <p:nvPr/>
        </p:nvPicPr>
        <p:blipFill>
          <a:blip r:embed="rId3">
            <a:alphaModFix/>
          </a:blip>
          <a:stretch>
            <a:fillRect/>
          </a:stretch>
        </p:blipFill>
        <p:spPr>
          <a:xfrm>
            <a:off x="4484049" y="755100"/>
            <a:ext cx="4156150" cy="3977392"/>
          </a:xfrm>
          <a:prstGeom prst="rect">
            <a:avLst/>
          </a:prstGeom>
          <a:noFill/>
          <a:ln>
            <a:noFill/>
          </a:ln>
        </p:spPr>
      </p:pic>
      <p:sp>
        <p:nvSpPr>
          <p:cNvPr id="1549" name="Google Shape;1549;p186"/>
          <p:cNvSpPr txBox="1"/>
          <p:nvPr/>
        </p:nvSpPr>
        <p:spPr>
          <a:xfrm>
            <a:off x="5134900" y="3275875"/>
            <a:ext cx="231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2 things to check: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After 5m exactly 0</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Vary px and py abit.</a:t>
            </a:r>
            <a:endParaRPr>
              <a:latin typeface="Lato"/>
              <a:ea typeface="Lato"/>
              <a:cs typeface="Lato"/>
              <a:sym typeface="Lato"/>
            </a:endParaRPr>
          </a:p>
        </p:txBody>
      </p:sp>
      <p:sp>
        <p:nvSpPr>
          <p:cNvPr id="1550" name="Google Shape;1550;p186"/>
          <p:cNvSpPr/>
          <p:nvPr/>
        </p:nvSpPr>
        <p:spPr>
          <a:xfrm>
            <a:off x="7886700" y="3966200"/>
            <a:ext cx="753600" cy="320100"/>
          </a:xfrm>
          <a:prstGeom prst="roundRect">
            <a:avLst>
              <a:gd name="adj" fmla="val 16667"/>
            </a:avLst>
          </a:prstGeom>
          <a:no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6"/>
          <p:cNvSpPr txBox="1"/>
          <p:nvPr/>
        </p:nvSpPr>
        <p:spPr>
          <a:xfrm>
            <a:off x="7530250" y="3491425"/>
            <a:ext cx="9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990000"/>
                </a:solidFill>
                <a:latin typeface="Lato"/>
                <a:ea typeface="Lato"/>
                <a:cs typeface="Lato"/>
                <a:sym typeface="Lato"/>
              </a:rPr>
              <a:t>Exactly 0</a:t>
            </a:r>
            <a:endParaRPr>
              <a:solidFill>
                <a:srgbClr val="990000"/>
              </a:solidFill>
              <a:latin typeface="Lato"/>
              <a:ea typeface="Lato"/>
              <a:cs typeface="Lato"/>
              <a:sym typeface="Lato"/>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555"/>
        <p:cNvGrpSpPr/>
        <p:nvPr/>
      </p:nvGrpSpPr>
      <p:grpSpPr>
        <a:xfrm>
          <a:off x="0" y="0"/>
          <a:ext cx="0" cy="0"/>
          <a:chOff x="0" y="0"/>
          <a:chExt cx="0" cy="0"/>
        </a:xfrm>
      </p:grpSpPr>
      <p:sp>
        <p:nvSpPr>
          <p:cNvPr id="1556" name="Google Shape;1556;p18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Px = py = 0.3 GeV; pz = 80 GeV</a:t>
            </a:r>
            <a:endParaRPr/>
          </a:p>
        </p:txBody>
      </p:sp>
      <p:sp>
        <p:nvSpPr>
          <p:cNvPr id="1557" name="Google Shape;1557;p18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168</a:t>
            </a:fld>
            <a:endParaRPr/>
          </a:p>
        </p:txBody>
      </p:sp>
      <p:pic>
        <p:nvPicPr>
          <p:cNvPr id="1558" name="Google Shape;1558;p187"/>
          <p:cNvPicPr preferRelativeResize="0"/>
          <p:nvPr/>
        </p:nvPicPr>
        <p:blipFill>
          <a:blip r:embed="rId3">
            <a:alphaModFix/>
          </a:blip>
          <a:stretch>
            <a:fillRect/>
          </a:stretch>
        </p:blipFill>
        <p:spPr>
          <a:xfrm>
            <a:off x="2532575" y="1143075"/>
            <a:ext cx="4078862" cy="3821250"/>
          </a:xfrm>
          <a:prstGeom prst="rect">
            <a:avLst/>
          </a:prstGeom>
          <a:noFill/>
          <a:ln>
            <a:noFill/>
          </a:ln>
        </p:spPr>
      </p:pic>
      <p:sp>
        <p:nvSpPr>
          <p:cNvPr id="1559" name="Google Shape;1559;p187"/>
          <p:cNvSpPr/>
          <p:nvPr/>
        </p:nvSpPr>
        <p:spPr>
          <a:xfrm>
            <a:off x="5928850" y="4180400"/>
            <a:ext cx="548700" cy="320100"/>
          </a:xfrm>
          <a:prstGeom prst="roundRect">
            <a:avLst>
              <a:gd name="adj" fmla="val 16667"/>
            </a:avLst>
          </a:prstGeom>
          <a:no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7"/>
          <p:cNvSpPr txBox="1"/>
          <p:nvPr/>
        </p:nvSpPr>
        <p:spPr>
          <a:xfrm>
            <a:off x="5367500" y="3705625"/>
            <a:ext cx="9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990000"/>
                </a:solidFill>
                <a:latin typeface="Lato"/>
                <a:ea typeface="Lato"/>
                <a:cs typeface="Lato"/>
                <a:sym typeface="Lato"/>
              </a:rPr>
              <a:t>Exactly 0</a:t>
            </a:r>
            <a:endParaRPr>
              <a:solidFill>
                <a:srgbClr val="990000"/>
              </a:solidFill>
              <a:latin typeface="Lato"/>
              <a:ea typeface="Lato"/>
              <a:cs typeface="Lato"/>
              <a:sym typeface="Lato"/>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1564"/>
        <p:cNvGrpSpPr/>
        <p:nvPr/>
      </p:nvGrpSpPr>
      <p:grpSpPr>
        <a:xfrm>
          <a:off x="0" y="0"/>
          <a:ext cx="0" cy="0"/>
          <a:chOff x="0" y="0"/>
          <a:chExt cx="0" cy="0"/>
        </a:xfrm>
      </p:grpSpPr>
      <p:sp>
        <p:nvSpPr>
          <p:cNvPr id="1565" name="Google Shape;1565;p18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169</a:t>
            </a:fld>
            <a:endParaRPr/>
          </a:p>
        </p:txBody>
      </p:sp>
      <p:sp>
        <p:nvSpPr>
          <p:cNvPr id="1566" name="Google Shape;1566;p188"/>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(7/12/2021) Use new HEPMC files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Taking the first look</a:t>
            </a:r>
            <a:endParaRPr/>
          </a:p>
        </p:txBody>
      </p:sp>
      <p:sp>
        <p:nvSpPr>
          <p:cNvPr id="218" name="Google Shape;21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Generate A’  sample w.o DC emulation</a:t>
            </a:r>
            <a:endParaRPr/>
          </a:p>
          <a:p>
            <a:pPr marL="457200" lvl="0" indent="-342900" algn="l" rtl="0">
              <a:spcBef>
                <a:spcPts val="0"/>
              </a:spcBef>
              <a:spcAft>
                <a:spcPts val="0"/>
              </a:spcAft>
              <a:buSzPts val="1800"/>
              <a:buAutoNum type="arabicPeriod"/>
            </a:pPr>
            <a:r>
              <a:rPr lang="en"/>
              <a:t>Save DST file</a:t>
            </a:r>
            <a:endParaRPr/>
          </a:p>
          <a:p>
            <a:pPr marL="457200" lvl="0" indent="-342900" algn="l" rtl="0">
              <a:spcBef>
                <a:spcPts val="0"/>
              </a:spcBef>
              <a:spcAft>
                <a:spcPts val="0"/>
              </a:spcAft>
              <a:buSzPts val="1800"/>
              <a:buAutoNum type="arabicPeriod"/>
            </a:pPr>
            <a:r>
              <a:rPr lang="en"/>
              <a:t>Use same DST file when DC is on </a:t>
            </a:r>
            <a:endParaRPr/>
          </a:p>
        </p:txBody>
      </p:sp>
      <p:sp>
        <p:nvSpPr>
          <p:cNvPr id="219" name="Google Shape;219;p3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1570"/>
        <p:cNvGrpSpPr/>
        <p:nvPr/>
      </p:nvGrpSpPr>
      <p:grpSpPr>
        <a:xfrm>
          <a:off x="0" y="0"/>
          <a:ext cx="0" cy="0"/>
          <a:chOff x="0" y="0"/>
          <a:chExt cx="0" cy="0"/>
        </a:xfrm>
      </p:grpSpPr>
      <p:sp>
        <p:nvSpPr>
          <p:cNvPr id="1571" name="Google Shape;1571;p18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Truth pz distribution for different couplings (fixed sampling)</a:t>
            </a:r>
            <a:endParaRPr/>
          </a:p>
        </p:txBody>
      </p:sp>
      <p:sp>
        <p:nvSpPr>
          <p:cNvPr id="1572" name="Google Shape;1572;p18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170</a:t>
            </a:fld>
            <a:endParaRPr/>
          </a:p>
        </p:txBody>
      </p:sp>
      <p:pic>
        <p:nvPicPr>
          <p:cNvPr id="1573" name="Google Shape;1573;p189"/>
          <p:cNvPicPr preferRelativeResize="0"/>
          <p:nvPr/>
        </p:nvPicPr>
        <p:blipFill>
          <a:blip r:embed="rId3">
            <a:alphaModFix/>
          </a:blip>
          <a:stretch>
            <a:fillRect/>
          </a:stretch>
        </p:blipFill>
        <p:spPr>
          <a:xfrm>
            <a:off x="2922301" y="1535600"/>
            <a:ext cx="3299399" cy="3309399"/>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577"/>
        <p:cNvGrpSpPr/>
        <p:nvPr/>
      </p:nvGrpSpPr>
      <p:grpSpPr>
        <a:xfrm>
          <a:off x="0" y="0"/>
          <a:ext cx="0" cy="0"/>
          <a:chOff x="0" y="0"/>
          <a:chExt cx="0" cy="0"/>
        </a:xfrm>
      </p:grpSpPr>
      <p:sp>
        <p:nvSpPr>
          <p:cNvPr id="1578" name="Google Shape;1578;p19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171</a:t>
            </a:fld>
            <a:endParaRPr/>
          </a:p>
        </p:txBody>
      </p:sp>
      <p:sp>
        <p:nvSpPr>
          <p:cNvPr id="1579" name="Google Shape;1579;p190"/>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(7/11/2021) See how the acceptance changes after cristina’s fixed sampling.</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583"/>
        <p:cNvGrpSpPr/>
        <p:nvPr/>
      </p:nvGrpSpPr>
      <p:grpSpPr>
        <a:xfrm>
          <a:off x="0" y="0"/>
          <a:ext cx="0" cy="0"/>
          <a:chOff x="0" y="0"/>
          <a:chExt cx="0" cy="0"/>
        </a:xfrm>
      </p:grpSpPr>
      <p:sp>
        <p:nvSpPr>
          <p:cNvPr id="1584" name="Google Shape;1584;p19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Acceptance matrix</a:t>
            </a:r>
            <a:endParaRPr/>
          </a:p>
        </p:txBody>
      </p:sp>
      <p:sp>
        <p:nvSpPr>
          <p:cNvPr id="1585" name="Google Shape;1585;p191"/>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Fail all</a:t>
            </a:r>
            <a:endParaRPr/>
          </a:p>
          <a:p>
            <a:pPr marL="457200" lvl="0" indent="-342900" algn="l" rtl="0">
              <a:spcBef>
                <a:spcPts val="0"/>
              </a:spcBef>
              <a:spcAft>
                <a:spcPts val="0"/>
              </a:spcAft>
              <a:buSzPts val="1800"/>
              <a:buAutoNum type="arabicPeriod"/>
            </a:pPr>
            <a:r>
              <a:rPr lang="en"/>
              <a:t>Pass track but not trigger</a:t>
            </a:r>
            <a:endParaRPr/>
          </a:p>
          <a:p>
            <a:pPr marL="457200" lvl="0" indent="-342900" algn="l" rtl="0">
              <a:spcBef>
                <a:spcPts val="0"/>
              </a:spcBef>
              <a:spcAft>
                <a:spcPts val="0"/>
              </a:spcAft>
              <a:buSzPts val="1800"/>
              <a:buAutoNum type="arabicPeriod"/>
            </a:pPr>
            <a:r>
              <a:rPr lang="en"/>
              <a:t>Pass trigger but not track</a:t>
            </a:r>
            <a:endParaRPr/>
          </a:p>
          <a:p>
            <a:pPr marL="457200" lvl="0" indent="-342900" algn="l" rtl="0">
              <a:spcBef>
                <a:spcPts val="0"/>
              </a:spcBef>
              <a:spcAft>
                <a:spcPts val="0"/>
              </a:spcAft>
              <a:buSzPts val="1800"/>
              <a:buAutoNum type="arabicPeriod"/>
            </a:pPr>
            <a:r>
              <a:rPr lang="en"/>
              <a:t>Pass all</a:t>
            </a:r>
            <a:endParaRPr/>
          </a:p>
        </p:txBody>
      </p:sp>
      <p:sp>
        <p:nvSpPr>
          <p:cNvPr id="1586" name="Google Shape;1586;p19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172</a:t>
            </a:fld>
            <a:endParaRPr/>
          </a:p>
        </p:txBody>
      </p:sp>
      <p:sp>
        <p:nvSpPr>
          <p:cNvPr id="1587" name="Google Shape;1587;p191"/>
          <p:cNvSpPr txBox="1"/>
          <p:nvPr/>
        </p:nvSpPr>
        <p:spPr>
          <a:xfrm>
            <a:off x="5404125" y="1281700"/>
            <a:ext cx="3003300" cy="14775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Definition:</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Track: have 2 tracks reconstructed.</a:t>
            </a:r>
            <a:endParaRPr>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Trigger: fpga_trigger[0] == 1</a:t>
            </a:r>
            <a:endParaRPr>
              <a:solidFill>
                <a:srgbClr val="990000"/>
              </a:solidFill>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	Main physics trigger.</a:t>
            </a:r>
            <a:endParaRPr>
              <a:solidFill>
                <a:srgbClr val="990000"/>
              </a:solidFill>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	Triggering on hits.</a:t>
            </a:r>
            <a:endParaRPr>
              <a:solidFill>
                <a:srgbClr val="990000"/>
              </a:solidFill>
              <a:latin typeface="Lato"/>
              <a:ea typeface="Lato"/>
              <a:cs typeface="Lato"/>
              <a:sym typeface="Lato"/>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591"/>
        <p:cNvGrpSpPr/>
        <p:nvPr/>
      </p:nvGrpSpPr>
      <p:grpSpPr>
        <a:xfrm>
          <a:off x="0" y="0"/>
          <a:ext cx="0" cy="0"/>
          <a:chOff x="0" y="0"/>
          <a:chExt cx="0" cy="0"/>
        </a:xfrm>
      </p:grpSpPr>
      <p:sp>
        <p:nvSpPr>
          <p:cNvPr id="1592" name="Google Shape;1592;p19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Fail all</a:t>
            </a:r>
            <a:endParaRPr/>
          </a:p>
        </p:txBody>
      </p:sp>
      <p:sp>
        <p:nvSpPr>
          <p:cNvPr id="1593" name="Google Shape;1593;p19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173</a:t>
            </a:fld>
            <a:endParaRPr/>
          </a:p>
        </p:txBody>
      </p:sp>
      <p:sp>
        <p:nvSpPr>
          <p:cNvPr id="1594" name="Google Shape;1594;p192"/>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pic>
        <p:nvPicPr>
          <p:cNvPr id="1595" name="Google Shape;1595;p192"/>
          <p:cNvPicPr preferRelativeResize="0"/>
          <p:nvPr/>
        </p:nvPicPr>
        <p:blipFill>
          <a:blip r:embed="rId3">
            <a:alphaModFix/>
          </a:blip>
          <a:stretch>
            <a:fillRect/>
          </a:stretch>
        </p:blipFill>
        <p:spPr>
          <a:xfrm>
            <a:off x="2316121" y="1912675"/>
            <a:ext cx="3224925" cy="26299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599"/>
        <p:cNvGrpSpPr/>
        <p:nvPr/>
      </p:nvGrpSpPr>
      <p:grpSpPr>
        <a:xfrm>
          <a:off x="0" y="0"/>
          <a:ext cx="0" cy="0"/>
          <a:chOff x="0" y="0"/>
          <a:chExt cx="0" cy="0"/>
        </a:xfrm>
      </p:grpSpPr>
      <p:sp>
        <p:nvSpPr>
          <p:cNvPr id="1600" name="Google Shape;1600;p19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1- Fail all</a:t>
            </a:r>
            <a:endParaRPr/>
          </a:p>
        </p:txBody>
      </p:sp>
      <p:sp>
        <p:nvSpPr>
          <p:cNvPr id="1601" name="Google Shape;1601;p19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174</a:t>
            </a:fld>
            <a:endParaRPr/>
          </a:p>
        </p:txBody>
      </p:sp>
      <p:sp>
        <p:nvSpPr>
          <p:cNvPr id="1602" name="Google Shape;1602;p193"/>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pic>
        <p:nvPicPr>
          <p:cNvPr id="1603" name="Google Shape;1603;p193"/>
          <p:cNvPicPr preferRelativeResize="0"/>
          <p:nvPr/>
        </p:nvPicPr>
        <p:blipFill>
          <a:blip r:embed="rId3">
            <a:alphaModFix/>
          </a:blip>
          <a:stretch>
            <a:fillRect/>
          </a:stretch>
        </p:blipFill>
        <p:spPr>
          <a:xfrm>
            <a:off x="112453" y="1854225"/>
            <a:ext cx="3778976" cy="2962801"/>
          </a:xfrm>
          <a:prstGeom prst="rect">
            <a:avLst/>
          </a:prstGeom>
          <a:noFill/>
          <a:ln>
            <a:noFill/>
          </a:ln>
        </p:spPr>
      </p:pic>
      <p:pic>
        <p:nvPicPr>
          <p:cNvPr id="1604" name="Google Shape;1604;p193"/>
          <p:cNvPicPr preferRelativeResize="0"/>
          <p:nvPr/>
        </p:nvPicPr>
        <p:blipFill>
          <a:blip r:embed="rId4">
            <a:alphaModFix/>
          </a:blip>
          <a:stretch>
            <a:fillRect/>
          </a:stretch>
        </p:blipFill>
        <p:spPr>
          <a:xfrm>
            <a:off x="5473019" y="2016150"/>
            <a:ext cx="3074160" cy="2410200"/>
          </a:xfrm>
          <a:prstGeom prst="rect">
            <a:avLst/>
          </a:prstGeom>
          <a:noFill/>
          <a:ln w="28575" cap="flat" cmpd="sng">
            <a:solidFill>
              <a:schemeClr val="dk2"/>
            </a:solidFill>
            <a:prstDash val="solid"/>
            <a:round/>
            <a:headEnd type="none" w="sm" len="sm"/>
            <a:tailEnd type="none" w="sm" len="sm"/>
          </a:ln>
        </p:spPr>
      </p:pic>
      <p:sp>
        <p:nvSpPr>
          <p:cNvPr id="1605" name="Google Shape;1605;p193"/>
          <p:cNvSpPr txBox="1"/>
          <p:nvPr/>
        </p:nvSpPr>
        <p:spPr>
          <a:xfrm>
            <a:off x="6191950" y="1546300"/>
            <a:ext cx="17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Non fixed-sampling</a:t>
            </a:r>
            <a:endParaRPr>
              <a:latin typeface="Lato"/>
              <a:ea typeface="Lato"/>
              <a:cs typeface="Lato"/>
              <a:sym typeface="Lato"/>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609"/>
        <p:cNvGrpSpPr/>
        <p:nvPr/>
      </p:nvGrpSpPr>
      <p:grpSpPr>
        <a:xfrm>
          <a:off x="0" y="0"/>
          <a:ext cx="0" cy="0"/>
          <a:chOff x="0" y="0"/>
          <a:chExt cx="0" cy="0"/>
        </a:xfrm>
      </p:grpSpPr>
      <p:sp>
        <p:nvSpPr>
          <p:cNvPr id="1610" name="Google Shape;1610;p19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Pass track but not trigger</a:t>
            </a:r>
            <a:endParaRPr/>
          </a:p>
        </p:txBody>
      </p:sp>
      <p:sp>
        <p:nvSpPr>
          <p:cNvPr id="1611" name="Google Shape;1611;p19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175</a:t>
            </a:fld>
            <a:endParaRPr/>
          </a:p>
        </p:txBody>
      </p:sp>
      <p:sp>
        <p:nvSpPr>
          <p:cNvPr id="1612" name="Google Shape;1612;p194"/>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pic>
        <p:nvPicPr>
          <p:cNvPr id="1613" name="Google Shape;1613;p194"/>
          <p:cNvPicPr preferRelativeResize="0"/>
          <p:nvPr/>
        </p:nvPicPr>
        <p:blipFill>
          <a:blip r:embed="rId3">
            <a:alphaModFix/>
          </a:blip>
          <a:stretch>
            <a:fillRect/>
          </a:stretch>
        </p:blipFill>
        <p:spPr>
          <a:xfrm>
            <a:off x="147323" y="1989375"/>
            <a:ext cx="2907825" cy="2345726"/>
          </a:xfrm>
          <a:prstGeom prst="rect">
            <a:avLst/>
          </a:prstGeom>
          <a:noFill/>
          <a:ln>
            <a:noFill/>
          </a:ln>
        </p:spPr>
      </p:pic>
      <p:pic>
        <p:nvPicPr>
          <p:cNvPr id="1614" name="Google Shape;1614;p194"/>
          <p:cNvPicPr preferRelativeResize="0"/>
          <p:nvPr/>
        </p:nvPicPr>
        <p:blipFill>
          <a:blip r:embed="rId4">
            <a:alphaModFix/>
          </a:blip>
          <a:stretch>
            <a:fillRect/>
          </a:stretch>
        </p:blipFill>
        <p:spPr>
          <a:xfrm>
            <a:off x="5494422" y="2084325"/>
            <a:ext cx="2907825" cy="2345726"/>
          </a:xfrm>
          <a:prstGeom prst="rect">
            <a:avLst/>
          </a:prstGeom>
          <a:noFill/>
          <a:ln w="28575" cap="flat" cmpd="sng">
            <a:solidFill>
              <a:schemeClr val="dk2"/>
            </a:solidFill>
            <a:prstDash val="solid"/>
            <a:round/>
            <a:headEnd type="none" w="sm" len="sm"/>
            <a:tailEnd type="none" w="sm" len="sm"/>
          </a:ln>
        </p:spPr>
      </p:pic>
      <p:sp>
        <p:nvSpPr>
          <p:cNvPr id="1615" name="Google Shape;1615;p194"/>
          <p:cNvSpPr txBox="1"/>
          <p:nvPr/>
        </p:nvSpPr>
        <p:spPr>
          <a:xfrm>
            <a:off x="6191950" y="1546300"/>
            <a:ext cx="17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Non fixed-sampling</a:t>
            </a:r>
            <a:endParaRPr>
              <a:latin typeface="Lato"/>
              <a:ea typeface="Lato"/>
              <a:cs typeface="Lato"/>
              <a:sym typeface="Lato"/>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619"/>
        <p:cNvGrpSpPr/>
        <p:nvPr/>
      </p:nvGrpSpPr>
      <p:grpSpPr>
        <a:xfrm>
          <a:off x="0" y="0"/>
          <a:ext cx="0" cy="0"/>
          <a:chOff x="0" y="0"/>
          <a:chExt cx="0" cy="0"/>
        </a:xfrm>
      </p:grpSpPr>
      <p:sp>
        <p:nvSpPr>
          <p:cNvPr id="1620" name="Google Shape;1620;p19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Pass trigger but not track</a:t>
            </a:r>
            <a:endParaRPr/>
          </a:p>
        </p:txBody>
      </p:sp>
      <p:sp>
        <p:nvSpPr>
          <p:cNvPr id="1621" name="Google Shape;1621;p19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176</a:t>
            </a:fld>
            <a:endParaRPr/>
          </a:p>
        </p:txBody>
      </p:sp>
      <p:sp>
        <p:nvSpPr>
          <p:cNvPr id="1622" name="Google Shape;1622;p195"/>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pic>
        <p:nvPicPr>
          <p:cNvPr id="1623" name="Google Shape;1623;p195"/>
          <p:cNvPicPr preferRelativeResize="0"/>
          <p:nvPr/>
        </p:nvPicPr>
        <p:blipFill>
          <a:blip r:embed="rId3">
            <a:alphaModFix/>
          </a:blip>
          <a:stretch>
            <a:fillRect/>
          </a:stretch>
        </p:blipFill>
        <p:spPr>
          <a:xfrm>
            <a:off x="258153" y="1780625"/>
            <a:ext cx="3403325" cy="2668275"/>
          </a:xfrm>
          <a:prstGeom prst="rect">
            <a:avLst/>
          </a:prstGeom>
          <a:noFill/>
          <a:ln>
            <a:noFill/>
          </a:ln>
        </p:spPr>
      </p:pic>
      <p:pic>
        <p:nvPicPr>
          <p:cNvPr id="1624" name="Google Shape;1624;p195"/>
          <p:cNvPicPr preferRelativeResize="0"/>
          <p:nvPr/>
        </p:nvPicPr>
        <p:blipFill>
          <a:blip r:embed="rId4">
            <a:alphaModFix/>
          </a:blip>
          <a:stretch>
            <a:fillRect/>
          </a:stretch>
        </p:blipFill>
        <p:spPr>
          <a:xfrm>
            <a:off x="5503249" y="2107050"/>
            <a:ext cx="2987001" cy="2341849"/>
          </a:xfrm>
          <a:prstGeom prst="rect">
            <a:avLst/>
          </a:prstGeom>
          <a:noFill/>
          <a:ln w="28575" cap="flat" cmpd="sng">
            <a:solidFill>
              <a:schemeClr val="dk2"/>
            </a:solidFill>
            <a:prstDash val="solid"/>
            <a:round/>
            <a:headEnd type="none" w="sm" len="sm"/>
            <a:tailEnd type="none" w="sm" len="sm"/>
          </a:ln>
        </p:spPr>
      </p:pic>
      <p:sp>
        <p:nvSpPr>
          <p:cNvPr id="1625" name="Google Shape;1625;p195"/>
          <p:cNvSpPr txBox="1"/>
          <p:nvPr/>
        </p:nvSpPr>
        <p:spPr>
          <a:xfrm>
            <a:off x="6191950" y="1546300"/>
            <a:ext cx="17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Non fixed-sampling</a:t>
            </a:r>
            <a:endParaRPr>
              <a:latin typeface="Lato"/>
              <a:ea typeface="Lato"/>
              <a:cs typeface="Lato"/>
              <a:sym typeface="Lato"/>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629"/>
        <p:cNvGrpSpPr/>
        <p:nvPr/>
      </p:nvGrpSpPr>
      <p:grpSpPr>
        <a:xfrm>
          <a:off x="0" y="0"/>
          <a:ext cx="0" cy="0"/>
          <a:chOff x="0" y="0"/>
          <a:chExt cx="0" cy="0"/>
        </a:xfrm>
      </p:grpSpPr>
      <p:sp>
        <p:nvSpPr>
          <p:cNvPr id="1630" name="Google Shape;1630;p19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Pass both</a:t>
            </a:r>
            <a:endParaRPr/>
          </a:p>
        </p:txBody>
      </p:sp>
      <p:sp>
        <p:nvSpPr>
          <p:cNvPr id="1631" name="Google Shape;1631;p19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177</a:t>
            </a:fld>
            <a:endParaRPr/>
          </a:p>
        </p:txBody>
      </p:sp>
      <p:sp>
        <p:nvSpPr>
          <p:cNvPr id="1632" name="Google Shape;1632;p196"/>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pic>
        <p:nvPicPr>
          <p:cNvPr id="1633" name="Google Shape;1633;p196"/>
          <p:cNvPicPr preferRelativeResize="0"/>
          <p:nvPr/>
        </p:nvPicPr>
        <p:blipFill>
          <a:blip r:embed="rId3">
            <a:alphaModFix/>
          </a:blip>
          <a:stretch>
            <a:fillRect/>
          </a:stretch>
        </p:blipFill>
        <p:spPr>
          <a:xfrm>
            <a:off x="311704" y="2106425"/>
            <a:ext cx="3283825" cy="2574576"/>
          </a:xfrm>
          <a:prstGeom prst="rect">
            <a:avLst/>
          </a:prstGeom>
          <a:noFill/>
          <a:ln>
            <a:noFill/>
          </a:ln>
        </p:spPr>
      </p:pic>
      <p:pic>
        <p:nvPicPr>
          <p:cNvPr id="1634" name="Google Shape;1634;p196"/>
          <p:cNvPicPr preferRelativeResize="0"/>
          <p:nvPr/>
        </p:nvPicPr>
        <p:blipFill>
          <a:blip r:embed="rId4">
            <a:alphaModFix/>
          </a:blip>
          <a:stretch>
            <a:fillRect/>
          </a:stretch>
        </p:blipFill>
        <p:spPr>
          <a:xfrm>
            <a:off x="5476555" y="2259148"/>
            <a:ext cx="2894225" cy="2269128"/>
          </a:xfrm>
          <a:prstGeom prst="rect">
            <a:avLst/>
          </a:prstGeom>
          <a:noFill/>
          <a:ln w="28575" cap="flat" cmpd="sng">
            <a:solidFill>
              <a:schemeClr val="dk2"/>
            </a:solidFill>
            <a:prstDash val="solid"/>
            <a:round/>
            <a:headEnd type="none" w="sm" len="sm"/>
            <a:tailEnd type="none" w="sm" len="sm"/>
          </a:ln>
        </p:spPr>
      </p:pic>
      <p:sp>
        <p:nvSpPr>
          <p:cNvPr id="1635" name="Google Shape;1635;p196"/>
          <p:cNvSpPr txBox="1"/>
          <p:nvPr/>
        </p:nvSpPr>
        <p:spPr>
          <a:xfrm>
            <a:off x="6191950" y="1760500"/>
            <a:ext cx="17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Non fixed-sampling</a:t>
            </a:r>
            <a:endParaRPr>
              <a:latin typeface="Lato"/>
              <a:ea typeface="Lato"/>
              <a:cs typeface="Lato"/>
              <a:sym typeface="Lato"/>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639"/>
        <p:cNvGrpSpPr/>
        <p:nvPr/>
      </p:nvGrpSpPr>
      <p:grpSpPr>
        <a:xfrm>
          <a:off x="0" y="0"/>
          <a:ext cx="0" cy="0"/>
          <a:chOff x="0" y="0"/>
          <a:chExt cx="0" cy="0"/>
        </a:xfrm>
      </p:grpSpPr>
      <p:sp>
        <p:nvSpPr>
          <p:cNvPr id="1640" name="Google Shape;1640;p19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178</a:t>
            </a:fld>
            <a:endParaRPr/>
          </a:p>
        </p:txBody>
      </p:sp>
      <p:sp>
        <p:nvSpPr>
          <p:cNvPr id="1641" name="Google Shape;1641;p197"/>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(7/3/2021) Fun project -- displaced vertex reconstruction with ML</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645"/>
        <p:cNvGrpSpPr/>
        <p:nvPr/>
      </p:nvGrpSpPr>
      <p:grpSpPr>
        <a:xfrm>
          <a:off x="0" y="0"/>
          <a:ext cx="0" cy="0"/>
          <a:chOff x="0" y="0"/>
          <a:chExt cx="0" cy="0"/>
        </a:xfrm>
      </p:grpSpPr>
      <p:sp>
        <p:nvSpPr>
          <p:cNvPr id="1646" name="Google Shape;1646;p19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 (DY)</a:t>
            </a:r>
            <a:endParaRPr/>
          </a:p>
        </p:txBody>
      </p:sp>
      <p:sp>
        <p:nvSpPr>
          <p:cNvPr id="1647" name="Google Shape;1647;p1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Generated training/testing data set based on </a:t>
            </a:r>
            <a:r>
              <a:rPr lang="en" b="1">
                <a:solidFill>
                  <a:srgbClr val="990000"/>
                </a:solidFill>
              </a:rPr>
              <a:t>5805 DY events</a:t>
            </a:r>
            <a:r>
              <a:rPr lang="en"/>
              <a:t> with 2 reconstructed tracks.</a:t>
            </a:r>
            <a:endParaRPr/>
          </a:p>
          <a:p>
            <a:pPr marL="914400" lvl="1" indent="-317500" algn="l" rtl="0">
              <a:spcBef>
                <a:spcPts val="0"/>
              </a:spcBef>
              <a:spcAft>
                <a:spcPts val="0"/>
              </a:spcAft>
              <a:buSzPts val="1400"/>
              <a:buChar char="○"/>
            </a:pPr>
            <a:r>
              <a:rPr lang="en"/>
              <a:t>⅔ are used for training.</a:t>
            </a:r>
            <a:endParaRPr/>
          </a:p>
          <a:p>
            <a:pPr marL="914400" lvl="1" indent="-317500" algn="l" rtl="0">
              <a:spcBef>
                <a:spcPts val="0"/>
              </a:spcBef>
              <a:spcAft>
                <a:spcPts val="0"/>
              </a:spcAft>
              <a:buSzPts val="1400"/>
              <a:buChar char="○"/>
            </a:pPr>
            <a:r>
              <a:rPr lang="en"/>
              <a:t>⅓ are used for testing.</a:t>
            </a:r>
            <a:endParaRPr/>
          </a:p>
        </p:txBody>
      </p:sp>
      <p:sp>
        <p:nvSpPr>
          <p:cNvPr id="1648" name="Google Shape;1648;p19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Rechecking the distribution</a:t>
            </a:r>
            <a:endParaRPr/>
          </a:p>
        </p:txBody>
      </p:sp>
      <p:sp>
        <p:nvSpPr>
          <p:cNvPr id="225" name="Google Shape;225;p3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226" name="Google Shape;226;p37"/>
          <p:cNvPicPr preferRelativeResize="0"/>
          <p:nvPr/>
        </p:nvPicPr>
        <p:blipFill>
          <a:blip r:embed="rId3">
            <a:alphaModFix/>
          </a:blip>
          <a:stretch>
            <a:fillRect/>
          </a:stretch>
        </p:blipFill>
        <p:spPr>
          <a:xfrm>
            <a:off x="355299" y="1551950"/>
            <a:ext cx="3278125" cy="3396301"/>
          </a:xfrm>
          <a:prstGeom prst="rect">
            <a:avLst/>
          </a:prstGeom>
          <a:noFill/>
          <a:ln>
            <a:noFill/>
          </a:ln>
        </p:spPr>
      </p:pic>
      <p:pic>
        <p:nvPicPr>
          <p:cNvPr id="227" name="Google Shape;227;p37"/>
          <p:cNvPicPr preferRelativeResize="0"/>
          <p:nvPr/>
        </p:nvPicPr>
        <p:blipFill>
          <a:blip r:embed="rId4">
            <a:alphaModFix/>
          </a:blip>
          <a:stretch>
            <a:fillRect/>
          </a:stretch>
        </p:blipFill>
        <p:spPr>
          <a:xfrm>
            <a:off x="5234901" y="1572974"/>
            <a:ext cx="3278125" cy="3354251"/>
          </a:xfrm>
          <a:prstGeom prst="rect">
            <a:avLst/>
          </a:prstGeom>
          <a:noFill/>
          <a:ln>
            <a:noFill/>
          </a:ln>
        </p:spPr>
      </p:pic>
      <p:cxnSp>
        <p:nvCxnSpPr>
          <p:cNvPr id="228" name="Google Shape;228;p37"/>
          <p:cNvCxnSpPr/>
          <p:nvPr/>
        </p:nvCxnSpPr>
        <p:spPr>
          <a:xfrm rot="10800000" flipH="1">
            <a:off x="3753501" y="3267799"/>
            <a:ext cx="1325400" cy="11100"/>
          </a:xfrm>
          <a:prstGeom prst="straightConnector1">
            <a:avLst/>
          </a:prstGeom>
          <a:noFill/>
          <a:ln w="38100" cap="flat" cmpd="sng">
            <a:solidFill>
              <a:schemeClr val="dk2"/>
            </a:solidFill>
            <a:prstDash val="solid"/>
            <a:round/>
            <a:headEnd type="none" w="med" len="med"/>
            <a:tailEnd type="triangle" w="med" len="med"/>
          </a:ln>
        </p:spPr>
      </p:cxnSp>
      <p:sp>
        <p:nvSpPr>
          <p:cNvPr id="229" name="Google Shape;229;p37"/>
          <p:cNvSpPr txBox="1"/>
          <p:nvPr/>
        </p:nvSpPr>
        <p:spPr>
          <a:xfrm>
            <a:off x="3726125" y="2571750"/>
            <a:ext cx="129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Turning on DC Emulation</a:t>
            </a:r>
            <a:endParaRPr>
              <a:latin typeface="Lato"/>
              <a:ea typeface="Lato"/>
              <a:cs typeface="Lato"/>
              <a:sym typeface="Lato"/>
            </a:endParaRPr>
          </a:p>
        </p:txBody>
      </p:sp>
      <p:sp>
        <p:nvSpPr>
          <p:cNvPr id="230" name="Google Shape;230;p37"/>
          <p:cNvSpPr txBox="1"/>
          <p:nvPr/>
        </p:nvSpPr>
        <p:spPr>
          <a:xfrm>
            <a:off x="7282400" y="2886075"/>
            <a:ext cx="1085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0000"/>
                </a:solidFill>
                <a:latin typeface="Lato"/>
                <a:ea typeface="Lato"/>
                <a:cs typeface="Lato"/>
                <a:sym typeface="Lato"/>
              </a:rPr>
              <a:t>Weird tail still exists</a:t>
            </a:r>
            <a:endParaRPr>
              <a:solidFill>
                <a:srgbClr val="CC0000"/>
              </a:solidFill>
              <a:latin typeface="Lato"/>
              <a:ea typeface="Lato"/>
              <a:cs typeface="Lato"/>
              <a:sym typeface="Lato"/>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652"/>
        <p:cNvGrpSpPr/>
        <p:nvPr/>
      </p:nvGrpSpPr>
      <p:grpSpPr>
        <a:xfrm>
          <a:off x="0" y="0"/>
          <a:ext cx="0" cy="0"/>
          <a:chOff x="0" y="0"/>
          <a:chExt cx="0" cy="0"/>
        </a:xfrm>
      </p:grpSpPr>
      <p:sp>
        <p:nvSpPr>
          <p:cNvPr id="1653" name="Google Shape;1653;p199"/>
          <p:cNvSpPr txBox="1">
            <a:spLocks noGrp="1"/>
          </p:cNvSpPr>
          <p:nvPr>
            <p:ph type="title"/>
          </p:nvPr>
        </p:nvSpPr>
        <p:spPr>
          <a:xfrm>
            <a:off x="196925" y="113975"/>
            <a:ext cx="13143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a:t>
            </a:r>
            <a:endParaRPr/>
          </a:p>
        </p:txBody>
      </p:sp>
      <p:sp>
        <p:nvSpPr>
          <p:cNvPr id="1654" name="Google Shape;1654;p19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180</a:t>
            </a:fld>
            <a:endParaRPr/>
          </a:p>
        </p:txBody>
      </p:sp>
      <p:sp>
        <p:nvSpPr>
          <p:cNvPr id="1655" name="Google Shape;1655;p199"/>
          <p:cNvSpPr/>
          <p:nvPr/>
        </p:nvSpPr>
        <p:spPr>
          <a:xfrm>
            <a:off x="1003675" y="720875"/>
            <a:ext cx="7508400" cy="1616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656" name="Google Shape;1656;p199"/>
          <p:cNvGraphicFramePr/>
          <p:nvPr/>
        </p:nvGraphicFramePr>
        <p:xfrm>
          <a:off x="1104875" y="1352550"/>
          <a:ext cx="3000000" cy="3000000"/>
        </p:xfrm>
        <a:graphic>
          <a:graphicData uri="http://schemas.openxmlformats.org/drawingml/2006/table">
            <a:tbl>
              <a:tblPr>
                <a:noFill/>
                <a:tableStyleId>{60098380-BAAA-4516-86A2-27E28799F1E6}</a:tableStyleId>
              </a:tblPr>
              <a:tblGrid>
                <a:gridCol w="1034150">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Muon 1 </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x</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y</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z</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px</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py</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pz</a:t>
                      </a:r>
                      <a:endParaRPr>
                        <a:latin typeface="Playfair Display"/>
                        <a:ea typeface="Playfair Display"/>
                        <a:cs typeface="Playfair Display"/>
                        <a:sym typeface="Playfair Display"/>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Muon 2</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x</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y</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z</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px</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py</a:t>
                      </a:r>
                      <a:endParaRPr>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pz</a:t>
                      </a:r>
                      <a:endParaRPr>
                        <a:latin typeface="Playfair Display"/>
                        <a:ea typeface="Playfair Display"/>
                        <a:cs typeface="Playfair Display"/>
                        <a:sym typeface="Playfair Display"/>
                      </a:endParaRPr>
                    </a:p>
                  </a:txBody>
                  <a:tcPr marL="91425" marR="91425" marT="91425" marB="91425"/>
                </a:tc>
                <a:extLst>
                  <a:ext uri="{0D108BD9-81ED-4DB2-BD59-A6C34878D82A}">
                    <a16:rowId xmlns:a16="http://schemas.microsoft.com/office/drawing/2014/main" val="10001"/>
                  </a:ext>
                </a:extLst>
              </a:tr>
            </a:tbl>
          </a:graphicData>
        </a:graphic>
      </p:graphicFrame>
      <p:sp>
        <p:nvSpPr>
          <p:cNvPr id="1657" name="Google Shape;1657;p199"/>
          <p:cNvSpPr txBox="1"/>
          <p:nvPr/>
        </p:nvSpPr>
        <p:spPr>
          <a:xfrm>
            <a:off x="1660100" y="816525"/>
            <a:ext cx="643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latin typeface="Playfair Display"/>
                <a:ea typeface="Playfair Display"/>
                <a:cs typeface="Playfair Display"/>
                <a:sym typeface="Playfair Display"/>
              </a:rPr>
              <a:t>Input (reconstructed info from station 1) -- </a:t>
            </a:r>
            <a:r>
              <a:rPr lang="en">
                <a:solidFill>
                  <a:srgbClr val="BF9000"/>
                </a:solidFill>
                <a:latin typeface="Playfair Display"/>
                <a:ea typeface="Playfair Display"/>
                <a:cs typeface="Playfair Display"/>
                <a:sym typeface="Playfair Display"/>
              </a:rPr>
              <a:t>n by 6 by 2 (2 muons as channels)</a:t>
            </a:r>
            <a:endParaRPr>
              <a:solidFill>
                <a:srgbClr val="BF9000"/>
              </a:solidFill>
              <a:latin typeface="Playfair Display"/>
              <a:ea typeface="Playfair Display"/>
              <a:cs typeface="Playfair Display"/>
              <a:sym typeface="Playfair Display"/>
            </a:endParaRPr>
          </a:p>
        </p:txBody>
      </p:sp>
      <p:cxnSp>
        <p:nvCxnSpPr>
          <p:cNvPr id="1658" name="Google Shape;1658;p199"/>
          <p:cNvCxnSpPr>
            <a:stCxn id="1655" idx="2"/>
            <a:endCxn id="1659" idx="0"/>
          </p:cNvCxnSpPr>
          <p:nvPr/>
        </p:nvCxnSpPr>
        <p:spPr>
          <a:xfrm>
            <a:off x="4757875" y="2337275"/>
            <a:ext cx="0" cy="177900"/>
          </a:xfrm>
          <a:prstGeom prst="straightConnector1">
            <a:avLst/>
          </a:prstGeom>
          <a:noFill/>
          <a:ln w="9525" cap="flat" cmpd="sng">
            <a:solidFill>
              <a:schemeClr val="dk2"/>
            </a:solidFill>
            <a:prstDash val="solid"/>
            <a:round/>
            <a:headEnd type="none" w="med" len="med"/>
            <a:tailEnd type="triangle" w="med" len="med"/>
          </a:ln>
        </p:spPr>
      </p:cxnSp>
      <p:sp>
        <p:nvSpPr>
          <p:cNvPr id="1660" name="Google Shape;1660;p199"/>
          <p:cNvSpPr/>
          <p:nvPr/>
        </p:nvSpPr>
        <p:spPr>
          <a:xfrm>
            <a:off x="3966488" y="4501975"/>
            <a:ext cx="1582800" cy="471600"/>
          </a:xfrm>
          <a:prstGeom prst="roundRect">
            <a:avLst>
              <a:gd name="adj" fmla="val 16667"/>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0000"/>
                </a:solidFill>
                <a:latin typeface="Playfair Display"/>
                <a:ea typeface="Playfair Display"/>
                <a:cs typeface="Playfair Display"/>
                <a:sym typeface="Playfair Display"/>
              </a:rPr>
              <a:t>Vertex x, y, z, m</a:t>
            </a:r>
            <a:endParaRPr>
              <a:solidFill>
                <a:srgbClr val="CC0000"/>
              </a:solidFill>
              <a:latin typeface="Playfair Display"/>
              <a:ea typeface="Playfair Display"/>
              <a:cs typeface="Playfair Display"/>
              <a:sym typeface="Playfair Display"/>
            </a:endParaRPr>
          </a:p>
        </p:txBody>
      </p:sp>
      <p:cxnSp>
        <p:nvCxnSpPr>
          <p:cNvPr id="1661" name="Google Shape;1661;p199"/>
          <p:cNvCxnSpPr>
            <a:endCxn id="1660" idx="0"/>
          </p:cNvCxnSpPr>
          <p:nvPr/>
        </p:nvCxnSpPr>
        <p:spPr>
          <a:xfrm>
            <a:off x="4757888" y="4131775"/>
            <a:ext cx="0" cy="370200"/>
          </a:xfrm>
          <a:prstGeom prst="straightConnector1">
            <a:avLst/>
          </a:prstGeom>
          <a:noFill/>
          <a:ln w="9525" cap="flat" cmpd="sng">
            <a:solidFill>
              <a:schemeClr val="dk2"/>
            </a:solidFill>
            <a:prstDash val="solid"/>
            <a:round/>
            <a:headEnd type="none" w="med" len="med"/>
            <a:tailEnd type="triangle" w="med" len="med"/>
          </a:ln>
        </p:spPr>
      </p:cxnSp>
      <p:pic>
        <p:nvPicPr>
          <p:cNvPr id="1662" name="Google Shape;1662;p199"/>
          <p:cNvPicPr preferRelativeResize="0"/>
          <p:nvPr/>
        </p:nvPicPr>
        <p:blipFill>
          <a:blip r:embed="rId3">
            <a:alphaModFix/>
          </a:blip>
          <a:stretch>
            <a:fillRect/>
          </a:stretch>
        </p:blipFill>
        <p:spPr>
          <a:xfrm>
            <a:off x="2278013" y="2489675"/>
            <a:ext cx="4959733" cy="18599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666"/>
        <p:cNvGrpSpPr/>
        <p:nvPr/>
      </p:nvGrpSpPr>
      <p:grpSpPr>
        <a:xfrm>
          <a:off x="0" y="0"/>
          <a:ext cx="0" cy="0"/>
          <a:chOff x="0" y="0"/>
          <a:chExt cx="0" cy="0"/>
        </a:xfrm>
      </p:grpSpPr>
      <p:sp>
        <p:nvSpPr>
          <p:cNvPr id="1667" name="Google Shape;1667;p20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Training</a:t>
            </a:r>
            <a:endParaRPr/>
          </a:p>
        </p:txBody>
      </p:sp>
      <p:sp>
        <p:nvSpPr>
          <p:cNvPr id="1668" name="Google Shape;1668;p20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181</a:t>
            </a:fld>
            <a:endParaRPr/>
          </a:p>
        </p:txBody>
      </p:sp>
      <p:pic>
        <p:nvPicPr>
          <p:cNvPr id="1669" name="Google Shape;1669;p200"/>
          <p:cNvPicPr preferRelativeResize="0"/>
          <p:nvPr/>
        </p:nvPicPr>
        <p:blipFill>
          <a:blip r:embed="rId3">
            <a:alphaModFix/>
          </a:blip>
          <a:stretch>
            <a:fillRect/>
          </a:stretch>
        </p:blipFill>
        <p:spPr>
          <a:xfrm>
            <a:off x="2633975" y="1276325"/>
            <a:ext cx="3645125" cy="3404667"/>
          </a:xfrm>
          <a:prstGeom prst="rect">
            <a:avLst/>
          </a:prstGeom>
          <a:noFill/>
          <a:ln>
            <a:noFill/>
          </a:ln>
        </p:spPr>
      </p:pic>
      <p:pic>
        <p:nvPicPr>
          <p:cNvPr id="1670" name="Google Shape;1670;p200"/>
          <p:cNvPicPr preferRelativeResize="0"/>
          <p:nvPr/>
        </p:nvPicPr>
        <p:blipFill rotWithShape="1">
          <a:blip r:embed="rId4">
            <a:alphaModFix/>
          </a:blip>
          <a:srcRect l="6924"/>
          <a:stretch/>
        </p:blipFill>
        <p:spPr>
          <a:xfrm>
            <a:off x="3949925" y="1932050"/>
            <a:ext cx="2140975" cy="7191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674"/>
        <p:cNvGrpSpPr/>
        <p:nvPr/>
      </p:nvGrpSpPr>
      <p:grpSpPr>
        <a:xfrm>
          <a:off x="0" y="0"/>
          <a:ext cx="0" cy="0"/>
          <a:chOff x="0" y="0"/>
          <a:chExt cx="0" cy="0"/>
        </a:xfrm>
      </p:grpSpPr>
      <p:sp>
        <p:nvSpPr>
          <p:cNvPr id="1675" name="Google Shape;1675;p20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80"/>
              <a:t>(DY) Spatial &amp; mass resolution from default vertexing</a:t>
            </a:r>
            <a:endParaRPr sz="2180"/>
          </a:p>
        </p:txBody>
      </p:sp>
      <p:sp>
        <p:nvSpPr>
          <p:cNvPr id="1676" name="Google Shape;1676;p20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182</a:t>
            </a:fld>
            <a:endParaRPr/>
          </a:p>
        </p:txBody>
      </p:sp>
      <p:pic>
        <p:nvPicPr>
          <p:cNvPr id="1677" name="Google Shape;1677;p201"/>
          <p:cNvPicPr preferRelativeResize="0"/>
          <p:nvPr/>
        </p:nvPicPr>
        <p:blipFill>
          <a:blip r:embed="rId3">
            <a:alphaModFix/>
          </a:blip>
          <a:stretch>
            <a:fillRect/>
          </a:stretch>
        </p:blipFill>
        <p:spPr>
          <a:xfrm>
            <a:off x="4507000" y="1725950"/>
            <a:ext cx="2172739" cy="2018225"/>
          </a:xfrm>
          <a:prstGeom prst="rect">
            <a:avLst/>
          </a:prstGeom>
          <a:noFill/>
          <a:ln>
            <a:noFill/>
          </a:ln>
        </p:spPr>
      </p:pic>
      <p:pic>
        <p:nvPicPr>
          <p:cNvPr id="1678" name="Google Shape;1678;p201"/>
          <p:cNvPicPr preferRelativeResize="0"/>
          <p:nvPr/>
        </p:nvPicPr>
        <p:blipFill>
          <a:blip r:embed="rId4">
            <a:alphaModFix/>
          </a:blip>
          <a:stretch>
            <a:fillRect/>
          </a:stretch>
        </p:blipFill>
        <p:spPr>
          <a:xfrm>
            <a:off x="228600" y="1725950"/>
            <a:ext cx="2079375" cy="2018225"/>
          </a:xfrm>
          <a:prstGeom prst="rect">
            <a:avLst/>
          </a:prstGeom>
          <a:noFill/>
          <a:ln>
            <a:noFill/>
          </a:ln>
        </p:spPr>
      </p:pic>
      <p:pic>
        <p:nvPicPr>
          <p:cNvPr id="1679" name="Google Shape;1679;p201"/>
          <p:cNvPicPr preferRelativeResize="0"/>
          <p:nvPr/>
        </p:nvPicPr>
        <p:blipFill>
          <a:blip r:embed="rId5">
            <a:alphaModFix/>
          </a:blip>
          <a:stretch>
            <a:fillRect/>
          </a:stretch>
        </p:blipFill>
        <p:spPr>
          <a:xfrm>
            <a:off x="2382823" y="1725958"/>
            <a:ext cx="2079375" cy="2018216"/>
          </a:xfrm>
          <a:prstGeom prst="rect">
            <a:avLst/>
          </a:prstGeom>
          <a:noFill/>
          <a:ln>
            <a:noFill/>
          </a:ln>
        </p:spPr>
      </p:pic>
      <p:pic>
        <p:nvPicPr>
          <p:cNvPr id="1680" name="Google Shape;1680;p201"/>
          <p:cNvPicPr preferRelativeResize="0"/>
          <p:nvPr/>
        </p:nvPicPr>
        <p:blipFill>
          <a:blip r:embed="rId6">
            <a:alphaModFix/>
          </a:blip>
          <a:stretch>
            <a:fillRect/>
          </a:stretch>
        </p:blipFill>
        <p:spPr>
          <a:xfrm>
            <a:off x="6852675" y="1695875"/>
            <a:ext cx="2079375" cy="2021441"/>
          </a:xfrm>
          <a:prstGeom prst="rect">
            <a:avLst/>
          </a:prstGeom>
          <a:noFill/>
          <a:ln>
            <a:noFill/>
          </a:ln>
        </p:spPr>
      </p:pic>
      <p:sp>
        <p:nvSpPr>
          <p:cNvPr id="1681" name="Google Shape;1681;p201"/>
          <p:cNvSpPr/>
          <p:nvPr/>
        </p:nvSpPr>
        <p:spPr>
          <a:xfrm rot="-5400000">
            <a:off x="3527075" y="865075"/>
            <a:ext cx="143400" cy="62238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01"/>
          <p:cNvSpPr txBox="1"/>
          <p:nvPr/>
        </p:nvSpPr>
        <p:spPr>
          <a:xfrm>
            <a:off x="3195125" y="4121675"/>
            <a:ext cx="80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Spatial</a:t>
            </a:r>
            <a:endParaRPr>
              <a:latin typeface="Lato"/>
              <a:ea typeface="Lato"/>
              <a:cs typeface="Lato"/>
              <a:sym typeface="Lato"/>
            </a:endParaRPr>
          </a:p>
        </p:txBody>
      </p:sp>
      <p:sp>
        <p:nvSpPr>
          <p:cNvPr id="1683" name="Google Shape;1683;p201"/>
          <p:cNvSpPr txBox="1"/>
          <p:nvPr/>
        </p:nvSpPr>
        <p:spPr>
          <a:xfrm>
            <a:off x="7742450" y="4121675"/>
            <a:ext cx="62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a:t>
            </a:r>
            <a:endParaRPr>
              <a:latin typeface="Lato"/>
              <a:ea typeface="Lato"/>
              <a:cs typeface="Lato"/>
              <a:sym typeface="Lato"/>
            </a:endParaRPr>
          </a:p>
        </p:txBody>
      </p:sp>
      <p:sp>
        <p:nvSpPr>
          <p:cNvPr id="1684" name="Google Shape;1684;p201"/>
          <p:cNvSpPr/>
          <p:nvPr/>
        </p:nvSpPr>
        <p:spPr>
          <a:xfrm rot="-5400000">
            <a:off x="7964150" y="3038875"/>
            <a:ext cx="184800" cy="1876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688"/>
        <p:cNvGrpSpPr/>
        <p:nvPr/>
      </p:nvGrpSpPr>
      <p:grpSpPr>
        <a:xfrm>
          <a:off x="0" y="0"/>
          <a:ext cx="0" cy="0"/>
          <a:chOff x="0" y="0"/>
          <a:chExt cx="0" cy="0"/>
        </a:xfrm>
      </p:grpSpPr>
      <p:sp>
        <p:nvSpPr>
          <p:cNvPr id="1689" name="Google Shape;1689;p20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180"/>
              <a:t>(DY) Spatial &amp; mass resolution from ML</a:t>
            </a:r>
            <a:endParaRPr/>
          </a:p>
        </p:txBody>
      </p:sp>
      <p:sp>
        <p:nvSpPr>
          <p:cNvPr id="1690" name="Google Shape;1690;p20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183</a:t>
            </a:fld>
            <a:endParaRPr/>
          </a:p>
        </p:txBody>
      </p:sp>
      <p:pic>
        <p:nvPicPr>
          <p:cNvPr id="1691" name="Google Shape;1691;p202"/>
          <p:cNvPicPr preferRelativeResize="0"/>
          <p:nvPr/>
        </p:nvPicPr>
        <p:blipFill>
          <a:blip r:embed="rId3">
            <a:alphaModFix/>
          </a:blip>
          <a:stretch>
            <a:fillRect/>
          </a:stretch>
        </p:blipFill>
        <p:spPr>
          <a:xfrm>
            <a:off x="0" y="1820400"/>
            <a:ext cx="2093724" cy="2103775"/>
          </a:xfrm>
          <a:prstGeom prst="rect">
            <a:avLst/>
          </a:prstGeom>
          <a:noFill/>
          <a:ln>
            <a:noFill/>
          </a:ln>
        </p:spPr>
      </p:pic>
      <p:pic>
        <p:nvPicPr>
          <p:cNvPr id="1692" name="Google Shape;1692;p202"/>
          <p:cNvPicPr preferRelativeResize="0"/>
          <p:nvPr/>
        </p:nvPicPr>
        <p:blipFill>
          <a:blip r:embed="rId4">
            <a:alphaModFix/>
          </a:blip>
          <a:stretch>
            <a:fillRect/>
          </a:stretch>
        </p:blipFill>
        <p:spPr>
          <a:xfrm>
            <a:off x="2093721" y="1820389"/>
            <a:ext cx="2093724" cy="2103786"/>
          </a:xfrm>
          <a:prstGeom prst="rect">
            <a:avLst/>
          </a:prstGeom>
          <a:noFill/>
          <a:ln>
            <a:noFill/>
          </a:ln>
        </p:spPr>
      </p:pic>
      <p:pic>
        <p:nvPicPr>
          <p:cNvPr id="1693" name="Google Shape;1693;p202"/>
          <p:cNvPicPr preferRelativeResize="0"/>
          <p:nvPr/>
        </p:nvPicPr>
        <p:blipFill>
          <a:blip r:embed="rId5">
            <a:alphaModFix/>
          </a:blip>
          <a:stretch>
            <a:fillRect/>
          </a:stretch>
        </p:blipFill>
        <p:spPr>
          <a:xfrm>
            <a:off x="4228867" y="1820400"/>
            <a:ext cx="2167529" cy="2103775"/>
          </a:xfrm>
          <a:prstGeom prst="rect">
            <a:avLst/>
          </a:prstGeom>
          <a:noFill/>
          <a:ln>
            <a:noFill/>
          </a:ln>
        </p:spPr>
      </p:pic>
      <p:pic>
        <p:nvPicPr>
          <p:cNvPr id="1694" name="Google Shape;1694;p202"/>
          <p:cNvPicPr preferRelativeResize="0"/>
          <p:nvPr/>
        </p:nvPicPr>
        <p:blipFill>
          <a:blip r:embed="rId6">
            <a:alphaModFix/>
          </a:blip>
          <a:stretch>
            <a:fillRect/>
          </a:stretch>
        </p:blipFill>
        <p:spPr>
          <a:xfrm>
            <a:off x="6592375" y="1797342"/>
            <a:ext cx="2167525" cy="2103772"/>
          </a:xfrm>
          <a:prstGeom prst="rect">
            <a:avLst/>
          </a:prstGeom>
          <a:noFill/>
          <a:ln>
            <a:noFill/>
          </a:ln>
        </p:spPr>
      </p:pic>
      <p:sp>
        <p:nvSpPr>
          <p:cNvPr id="1695" name="Google Shape;1695;p202"/>
          <p:cNvSpPr/>
          <p:nvPr/>
        </p:nvSpPr>
        <p:spPr>
          <a:xfrm rot="-5400000">
            <a:off x="3262800" y="976725"/>
            <a:ext cx="143400" cy="62238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02"/>
          <p:cNvSpPr txBox="1"/>
          <p:nvPr/>
        </p:nvSpPr>
        <p:spPr>
          <a:xfrm>
            <a:off x="2930850" y="4233325"/>
            <a:ext cx="80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Spatial</a:t>
            </a:r>
            <a:endParaRPr>
              <a:latin typeface="Lato"/>
              <a:ea typeface="Lato"/>
              <a:cs typeface="Lato"/>
              <a:sym typeface="Lato"/>
            </a:endParaRPr>
          </a:p>
        </p:txBody>
      </p:sp>
      <p:sp>
        <p:nvSpPr>
          <p:cNvPr id="1697" name="Google Shape;1697;p202"/>
          <p:cNvSpPr txBox="1"/>
          <p:nvPr/>
        </p:nvSpPr>
        <p:spPr>
          <a:xfrm>
            <a:off x="7507700" y="4209513"/>
            <a:ext cx="62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a:t>
            </a:r>
            <a:endParaRPr>
              <a:latin typeface="Lato"/>
              <a:ea typeface="Lato"/>
              <a:cs typeface="Lato"/>
              <a:sym typeface="Lato"/>
            </a:endParaRPr>
          </a:p>
        </p:txBody>
      </p:sp>
      <p:sp>
        <p:nvSpPr>
          <p:cNvPr id="1698" name="Google Shape;1698;p202"/>
          <p:cNvSpPr/>
          <p:nvPr/>
        </p:nvSpPr>
        <p:spPr>
          <a:xfrm rot="-5400000">
            <a:off x="7729400" y="3126713"/>
            <a:ext cx="184800" cy="1876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02"/>
          <p:cNvSpPr txBox="1"/>
          <p:nvPr/>
        </p:nvSpPr>
        <p:spPr>
          <a:xfrm>
            <a:off x="8354950" y="1897750"/>
            <a:ext cx="3822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highlight>
                  <a:srgbClr val="FFFFFF"/>
                </a:highlight>
                <a:latin typeface="Lato"/>
                <a:ea typeface="Lato"/>
                <a:cs typeface="Lato"/>
                <a:sym typeface="Lato"/>
              </a:rPr>
              <a:t>[GeV]</a:t>
            </a:r>
            <a:endParaRPr sz="600">
              <a:highlight>
                <a:srgbClr val="FFFFFF"/>
              </a:highlight>
              <a:latin typeface="Lato"/>
              <a:ea typeface="Lato"/>
              <a:cs typeface="Lato"/>
              <a:sym typeface="Lato"/>
            </a:endParaRPr>
          </a:p>
        </p:txBody>
      </p:sp>
      <p:sp>
        <p:nvSpPr>
          <p:cNvPr id="1700" name="Google Shape;1700;p202"/>
          <p:cNvSpPr txBox="1"/>
          <p:nvPr/>
        </p:nvSpPr>
        <p:spPr>
          <a:xfrm>
            <a:off x="8424350" y="2020100"/>
            <a:ext cx="3822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highlight>
                  <a:srgbClr val="FFFFFF"/>
                </a:highlight>
                <a:latin typeface="Lato"/>
                <a:ea typeface="Lato"/>
                <a:cs typeface="Lato"/>
                <a:sym typeface="Lato"/>
              </a:rPr>
              <a:t>[GeV]</a:t>
            </a:r>
            <a:endParaRPr sz="600">
              <a:highlight>
                <a:srgbClr val="FFFFFF"/>
              </a:highlight>
              <a:latin typeface="Lato"/>
              <a:ea typeface="Lato"/>
              <a:cs typeface="Lato"/>
              <a:sym typeface="Lato"/>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704"/>
        <p:cNvGrpSpPr/>
        <p:nvPr/>
      </p:nvGrpSpPr>
      <p:grpSpPr>
        <a:xfrm>
          <a:off x="0" y="0"/>
          <a:ext cx="0" cy="0"/>
          <a:chOff x="0" y="0"/>
          <a:chExt cx="0" cy="0"/>
        </a:xfrm>
      </p:grpSpPr>
      <p:sp>
        <p:nvSpPr>
          <p:cNvPr id="1705" name="Google Shape;1705;p20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 (Dark Photon)</a:t>
            </a:r>
            <a:endParaRPr/>
          </a:p>
        </p:txBody>
      </p:sp>
      <p:sp>
        <p:nvSpPr>
          <p:cNvPr id="1706" name="Google Shape;1706;p2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Generated training/testing data set based on </a:t>
            </a:r>
            <a:r>
              <a:rPr lang="en" b="1">
                <a:solidFill>
                  <a:srgbClr val="990000"/>
                </a:solidFill>
              </a:rPr>
              <a:t>21753 dark photon events with 2 reconstructed tracks.</a:t>
            </a:r>
            <a:endParaRPr b="1">
              <a:solidFill>
                <a:srgbClr val="990000"/>
              </a:solidFill>
            </a:endParaRPr>
          </a:p>
          <a:p>
            <a:pPr marL="457200" lvl="0" indent="-342900" algn="l" rtl="0">
              <a:spcBef>
                <a:spcPts val="0"/>
              </a:spcBef>
              <a:spcAft>
                <a:spcPts val="0"/>
              </a:spcAft>
              <a:buClr>
                <a:srgbClr val="990000"/>
              </a:buClr>
              <a:buSzPts val="1800"/>
              <a:buChar char="●"/>
            </a:pPr>
            <a:r>
              <a:rPr lang="en" b="1">
                <a:solidFill>
                  <a:srgbClr val="990000"/>
                </a:solidFill>
              </a:rPr>
              <a:t>⅔ (14754) are used for training.</a:t>
            </a:r>
            <a:endParaRPr b="1">
              <a:solidFill>
                <a:srgbClr val="990000"/>
              </a:solidFill>
            </a:endParaRPr>
          </a:p>
          <a:p>
            <a:pPr marL="914400" lvl="1" indent="-317500" algn="l" rtl="0">
              <a:spcBef>
                <a:spcPts val="0"/>
              </a:spcBef>
              <a:spcAft>
                <a:spcPts val="0"/>
              </a:spcAft>
              <a:buClr>
                <a:srgbClr val="990000"/>
              </a:buClr>
              <a:buSzPts val="1400"/>
              <a:buChar char="○"/>
            </a:pPr>
            <a:r>
              <a:rPr lang="en" b="1">
                <a:solidFill>
                  <a:srgbClr val="990000"/>
                </a:solidFill>
              </a:rPr>
              <a:t>20% of these are used for validation during training.</a:t>
            </a:r>
            <a:endParaRPr b="1">
              <a:solidFill>
                <a:srgbClr val="990000"/>
              </a:solidFill>
            </a:endParaRPr>
          </a:p>
          <a:p>
            <a:pPr marL="457200" lvl="0" indent="-342900" algn="l" rtl="0">
              <a:spcBef>
                <a:spcPts val="0"/>
              </a:spcBef>
              <a:spcAft>
                <a:spcPts val="0"/>
              </a:spcAft>
              <a:buClr>
                <a:srgbClr val="990000"/>
              </a:buClr>
              <a:buSzPts val="1800"/>
              <a:buChar char="●"/>
            </a:pPr>
            <a:r>
              <a:rPr lang="en" b="1">
                <a:solidFill>
                  <a:srgbClr val="990000"/>
                </a:solidFill>
              </a:rPr>
              <a:t>⅓ (7179) are used for testing.</a:t>
            </a:r>
            <a:endParaRPr b="1">
              <a:solidFill>
                <a:srgbClr val="990000"/>
              </a:solidFill>
            </a:endParaRPr>
          </a:p>
        </p:txBody>
      </p:sp>
      <p:sp>
        <p:nvSpPr>
          <p:cNvPr id="1707" name="Google Shape;1707;p20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711"/>
        <p:cNvGrpSpPr/>
        <p:nvPr/>
      </p:nvGrpSpPr>
      <p:grpSpPr>
        <a:xfrm>
          <a:off x="0" y="0"/>
          <a:ext cx="0" cy="0"/>
          <a:chOff x="0" y="0"/>
          <a:chExt cx="0" cy="0"/>
        </a:xfrm>
      </p:grpSpPr>
      <p:sp>
        <p:nvSpPr>
          <p:cNvPr id="1712" name="Google Shape;1712;p20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 loss function</a:t>
            </a:r>
            <a:endParaRPr/>
          </a:p>
        </p:txBody>
      </p:sp>
      <p:sp>
        <p:nvSpPr>
          <p:cNvPr id="1713" name="Google Shape;1713;p20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185</a:t>
            </a:fld>
            <a:endParaRPr/>
          </a:p>
        </p:txBody>
      </p:sp>
      <p:pic>
        <p:nvPicPr>
          <p:cNvPr id="1714" name="Google Shape;1714;p204"/>
          <p:cNvPicPr preferRelativeResize="0"/>
          <p:nvPr/>
        </p:nvPicPr>
        <p:blipFill>
          <a:blip r:embed="rId3">
            <a:alphaModFix/>
          </a:blip>
          <a:stretch>
            <a:fillRect/>
          </a:stretch>
        </p:blipFill>
        <p:spPr>
          <a:xfrm>
            <a:off x="2235800" y="1097777"/>
            <a:ext cx="4036475" cy="3821750"/>
          </a:xfrm>
          <a:prstGeom prst="rect">
            <a:avLst/>
          </a:prstGeom>
          <a:noFill/>
          <a:ln>
            <a:noFill/>
          </a:ln>
        </p:spPr>
      </p:pic>
      <p:pic>
        <p:nvPicPr>
          <p:cNvPr id="1715" name="Google Shape;1715;p204"/>
          <p:cNvPicPr preferRelativeResize="0"/>
          <p:nvPr/>
        </p:nvPicPr>
        <p:blipFill rotWithShape="1">
          <a:blip r:embed="rId4">
            <a:alphaModFix/>
          </a:blip>
          <a:srcRect r="1244"/>
          <a:stretch/>
        </p:blipFill>
        <p:spPr>
          <a:xfrm>
            <a:off x="3929175" y="1767225"/>
            <a:ext cx="1941473" cy="736375"/>
          </a:xfrm>
          <a:prstGeom prst="rect">
            <a:avLst/>
          </a:prstGeom>
          <a:noFill/>
          <a:ln>
            <a:noFill/>
          </a:ln>
        </p:spPr>
      </p:pic>
      <p:sp>
        <p:nvSpPr>
          <p:cNvPr id="1716" name="Google Shape;1716;p204"/>
          <p:cNvSpPr txBox="1"/>
          <p:nvPr/>
        </p:nvSpPr>
        <p:spPr>
          <a:xfrm>
            <a:off x="4197150" y="2503588"/>
            <a:ext cx="150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Credit: Yongbin</a:t>
            </a:r>
            <a:endParaRPr>
              <a:latin typeface="Playfair Display"/>
              <a:ea typeface="Playfair Display"/>
              <a:cs typeface="Playfair Display"/>
              <a:sym typeface="Playfair Display"/>
            </a:endParaRPr>
          </a:p>
        </p:txBody>
      </p:sp>
      <p:sp>
        <p:nvSpPr>
          <p:cNvPr id="1717" name="Google Shape;1717;p204"/>
          <p:cNvSpPr txBox="1"/>
          <p:nvPr/>
        </p:nvSpPr>
        <p:spPr>
          <a:xfrm>
            <a:off x="6359400" y="1232200"/>
            <a:ext cx="2472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x,y,z are not fixed anymore. So need to account for different scales.</a:t>
            </a:r>
            <a:endParaRPr>
              <a:latin typeface="Playfair Display"/>
              <a:ea typeface="Playfair Display"/>
              <a:cs typeface="Playfair Display"/>
              <a:sym typeface="Playfair Display"/>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721"/>
        <p:cNvGrpSpPr/>
        <p:nvPr/>
      </p:nvGrpSpPr>
      <p:grpSpPr>
        <a:xfrm>
          <a:off x="0" y="0"/>
          <a:ext cx="0" cy="0"/>
          <a:chOff x="0" y="0"/>
          <a:chExt cx="0" cy="0"/>
        </a:xfrm>
      </p:grpSpPr>
      <p:sp>
        <p:nvSpPr>
          <p:cNvPr id="1722" name="Google Shape;1722;p20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Resolution on testing set</a:t>
            </a:r>
            <a:endParaRPr/>
          </a:p>
        </p:txBody>
      </p:sp>
      <p:sp>
        <p:nvSpPr>
          <p:cNvPr id="1723" name="Google Shape;1723;p20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186</a:t>
            </a:fld>
            <a:endParaRPr/>
          </a:p>
        </p:txBody>
      </p:sp>
      <p:pic>
        <p:nvPicPr>
          <p:cNvPr id="1724" name="Google Shape;1724;p205"/>
          <p:cNvPicPr preferRelativeResize="0"/>
          <p:nvPr/>
        </p:nvPicPr>
        <p:blipFill>
          <a:blip r:embed="rId3">
            <a:alphaModFix/>
          </a:blip>
          <a:stretch>
            <a:fillRect/>
          </a:stretch>
        </p:blipFill>
        <p:spPr>
          <a:xfrm>
            <a:off x="262350" y="1610650"/>
            <a:ext cx="2799400" cy="2659425"/>
          </a:xfrm>
          <a:prstGeom prst="rect">
            <a:avLst/>
          </a:prstGeom>
          <a:noFill/>
          <a:ln>
            <a:noFill/>
          </a:ln>
        </p:spPr>
      </p:pic>
      <p:pic>
        <p:nvPicPr>
          <p:cNvPr id="1725" name="Google Shape;1725;p205"/>
          <p:cNvPicPr preferRelativeResize="0"/>
          <p:nvPr/>
        </p:nvPicPr>
        <p:blipFill>
          <a:blip r:embed="rId4">
            <a:alphaModFix/>
          </a:blip>
          <a:stretch>
            <a:fillRect/>
          </a:stretch>
        </p:blipFill>
        <p:spPr>
          <a:xfrm>
            <a:off x="3172300" y="1610642"/>
            <a:ext cx="2799400" cy="2659433"/>
          </a:xfrm>
          <a:prstGeom prst="rect">
            <a:avLst/>
          </a:prstGeom>
          <a:noFill/>
          <a:ln>
            <a:noFill/>
          </a:ln>
        </p:spPr>
      </p:pic>
      <p:pic>
        <p:nvPicPr>
          <p:cNvPr id="1726" name="Google Shape;1726;p205"/>
          <p:cNvPicPr preferRelativeResize="0"/>
          <p:nvPr/>
        </p:nvPicPr>
        <p:blipFill>
          <a:blip r:embed="rId5">
            <a:alphaModFix/>
          </a:blip>
          <a:stretch>
            <a:fillRect/>
          </a:stretch>
        </p:blipFill>
        <p:spPr>
          <a:xfrm>
            <a:off x="6103136" y="1610650"/>
            <a:ext cx="2789064" cy="265942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730"/>
        <p:cNvGrpSpPr/>
        <p:nvPr/>
      </p:nvGrpSpPr>
      <p:grpSpPr>
        <a:xfrm>
          <a:off x="0" y="0"/>
          <a:ext cx="0" cy="0"/>
          <a:chOff x="0" y="0"/>
          <a:chExt cx="0" cy="0"/>
        </a:xfrm>
      </p:grpSpPr>
      <p:sp>
        <p:nvSpPr>
          <p:cNvPr id="1731" name="Google Shape;1731;p20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732" name="Google Shape;1732;p2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en"/>
              <a:t>Using ML model (with </a:t>
            </a:r>
            <a:r>
              <a:rPr lang="en" u="sng"/>
              <a:t>Dark Photon sample</a:t>
            </a:r>
            <a:r>
              <a:rPr lang="en"/>
              <a:t>), we can have:</a:t>
            </a:r>
            <a:endParaRPr/>
          </a:p>
          <a:p>
            <a:pPr marL="914400" lvl="1" indent="-304165" algn="l" rtl="0">
              <a:spcBef>
                <a:spcPts val="0"/>
              </a:spcBef>
              <a:spcAft>
                <a:spcPts val="0"/>
              </a:spcAft>
              <a:buSzPct val="100000"/>
              <a:buChar char="○"/>
            </a:pPr>
            <a:r>
              <a:rPr lang="en" b="1"/>
              <a:t>X res:  0.26 cm </a:t>
            </a:r>
            <a:endParaRPr/>
          </a:p>
          <a:p>
            <a:pPr marL="914400" lvl="1" indent="-304165" algn="l" rtl="0">
              <a:spcBef>
                <a:spcPts val="0"/>
              </a:spcBef>
              <a:spcAft>
                <a:spcPts val="0"/>
              </a:spcAft>
              <a:buSzPct val="100000"/>
              <a:buChar char="○"/>
            </a:pPr>
            <a:r>
              <a:rPr lang="en" b="1"/>
              <a:t>Y res: 0.24 cm</a:t>
            </a:r>
            <a:endParaRPr b="1"/>
          </a:p>
          <a:p>
            <a:pPr marL="914400" lvl="1" indent="-304165" algn="l" rtl="0">
              <a:spcBef>
                <a:spcPts val="0"/>
              </a:spcBef>
              <a:spcAft>
                <a:spcPts val="0"/>
              </a:spcAft>
              <a:buSzPct val="100000"/>
              <a:buChar char="○"/>
            </a:pPr>
            <a:r>
              <a:rPr lang="en" b="1"/>
              <a:t>Z res: 9.7 cm</a:t>
            </a:r>
            <a:endParaRPr b="1"/>
          </a:p>
          <a:p>
            <a:pPr marL="457200" lvl="0" indent="-325755" algn="l" rtl="0">
              <a:spcBef>
                <a:spcPts val="0"/>
              </a:spcBef>
              <a:spcAft>
                <a:spcPts val="0"/>
              </a:spcAft>
              <a:buSzPct val="100000"/>
              <a:buChar char="●"/>
            </a:pPr>
            <a:r>
              <a:rPr lang="en"/>
              <a:t>In the </a:t>
            </a:r>
            <a:r>
              <a:rPr lang="en" u="sng"/>
              <a:t>DY sample (default versus ML):</a:t>
            </a:r>
            <a:endParaRPr/>
          </a:p>
          <a:p>
            <a:pPr marL="914400" lvl="1" indent="-304165" algn="l" rtl="0">
              <a:spcBef>
                <a:spcPts val="0"/>
              </a:spcBef>
              <a:spcAft>
                <a:spcPts val="0"/>
              </a:spcAft>
              <a:buSzPct val="100000"/>
              <a:buChar char="○"/>
            </a:pPr>
            <a:r>
              <a:rPr lang="en"/>
              <a:t>X res: 0.16 cm (ML: </a:t>
            </a:r>
            <a:r>
              <a:rPr lang="en" b="1"/>
              <a:t>0.882 cm</a:t>
            </a:r>
            <a:r>
              <a:rPr lang="en"/>
              <a:t>)</a:t>
            </a:r>
            <a:endParaRPr/>
          </a:p>
          <a:p>
            <a:pPr marL="914400" lvl="1" indent="-304165" algn="l" rtl="0">
              <a:spcBef>
                <a:spcPts val="0"/>
              </a:spcBef>
              <a:spcAft>
                <a:spcPts val="0"/>
              </a:spcAft>
              <a:buSzPct val="100000"/>
              <a:buChar char="○"/>
            </a:pPr>
            <a:r>
              <a:rPr lang="en"/>
              <a:t>Y res: 0.6 cm (ML: </a:t>
            </a:r>
            <a:r>
              <a:rPr lang="en" b="1"/>
              <a:t>0.834 cm</a:t>
            </a:r>
            <a:r>
              <a:rPr lang="en"/>
              <a:t>)</a:t>
            </a:r>
            <a:endParaRPr/>
          </a:p>
          <a:p>
            <a:pPr marL="914400" lvl="1" indent="-304165" algn="l" rtl="0">
              <a:spcBef>
                <a:spcPts val="0"/>
              </a:spcBef>
              <a:spcAft>
                <a:spcPts val="0"/>
              </a:spcAft>
              <a:buSzPct val="100000"/>
              <a:buChar char="○"/>
            </a:pPr>
            <a:r>
              <a:rPr lang="en"/>
              <a:t>Z res:  49.7 cm (ML: </a:t>
            </a:r>
            <a:r>
              <a:rPr lang="en" b="1"/>
              <a:t>0.1574 cm</a:t>
            </a:r>
            <a:r>
              <a:rPr lang="en"/>
              <a:t>)</a:t>
            </a:r>
            <a:endParaRPr/>
          </a:p>
          <a:p>
            <a:pPr marL="914400" lvl="1" indent="-304165" algn="l" rtl="0">
              <a:spcBef>
                <a:spcPts val="0"/>
              </a:spcBef>
              <a:spcAft>
                <a:spcPts val="0"/>
              </a:spcAft>
              <a:buSzPct val="100000"/>
              <a:buChar char="○"/>
            </a:pPr>
            <a:r>
              <a:rPr lang="en"/>
              <a:t>Mass res: (ML: </a:t>
            </a:r>
            <a:r>
              <a:rPr lang="en" b="1"/>
              <a:t>0.3431 GeV</a:t>
            </a:r>
            <a:r>
              <a:rPr lang="en"/>
              <a:t>)</a:t>
            </a:r>
            <a:endParaRPr/>
          </a:p>
        </p:txBody>
      </p:sp>
      <p:sp>
        <p:nvSpPr>
          <p:cNvPr id="1733" name="Google Shape;1733;p20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737"/>
        <p:cNvGrpSpPr/>
        <p:nvPr/>
      </p:nvGrpSpPr>
      <p:grpSpPr>
        <a:xfrm>
          <a:off x="0" y="0"/>
          <a:ext cx="0" cy="0"/>
          <a:chOff x="0" y="0"/>
          <a:chExt cx="0" cy="0"/>
        </a:xfrm>
      </p:grpSpPr>
      <p:sp>
        <p:nvSpPr>
          <p:cNvPr id="1738" name="Google Shape;1738;p20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188</a:t>
            </a:fld>
            <a:endParaRPr/>
          </a:p>
        </p:txBody>
      </p:sp>
      <p:sp>
        <p:nvSpPr>
          <p:cNvPr id="1739" name="Google Shape;1739;p207"/>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(7/1/2021) displaced muon gun efficiency</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Shape 1743"/>
        <p:cNvGrpSpPr/>
        <p:nvPr/>
      </p:nvGrpSpPr>
      <p:grpSpPr>
        <a:xfrm>
          <a:off x="0" y="0"/>
          <a:ext cx="0" cy="0"/>
          <a:chOff x="0" y="0"/>
          <a:chExt cx="0" cy="0"/>
        </a:xfrm>
      </p:grpSpPr>
      <p:sp>
        <p:nvSpPr>
          <p:cNvPr id="1744" name="Google Shape;1744;p20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1745" name="Google Shape;1745;p2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Single muon-gun samples with 5k events each displaced from 0 -&gt; 6m.</a:t>
            </a:r>
            <a:endParaRPr/>
          </a:p>
          <a:p>
            <a:pPr marL="914400" lvl="1" indent="-317500" algn="l" rtl="0">
              <a:spcBef>
                <a:spcPts val="0"/>
              </a:spcBef>
              <a:spcAft>
                <a:spcPts val="0"/>
              </a:spcAft>
              <a:buSzPts val="1400"/>
              <a:buChar char="○"/>
            </a:pPr>
            <a:r>
              <a:rPr lang="en"/>
              <a:t>Px, py varies between 0-1 GeV</a:t>
            </a:r>
            <a:endParaRPr/>
          </a:p>
          <a:p>
            <a:pPr marL="914400" lvl="1" indent="-317500" algn="l" rtl="0">
              <a:spcBef>
                <a:spcPts val="0"/>
              </a:spcBef>
              <a:spcAft>
                <a:spcPts val="0"/>
              </a:spcAft>
              <a:buSzPts val="1400"/>
              <a:buChar char="○"/>
            </a:pPr>
            <a:r>
              <a:rPr lang="en"/>
              <a:t>Pz from 0 to 100 GeV</a:t>
            </a:r>
            <a:endParaRPr/>
          </a:p>
          <a:p>
            <a:pPr marL="457200" lvl="0" indent="-342900" algn="l" rtl="0">
              <a:spcBef>
                <a:spcPts val="0"/>
              </a:spcBef>
              <a:spcAft>
                <a:spcPts val="0"/>
              </a:spcAft>
              <a:buSzPts val="1800"/>
              <a:buChar char="●"/>
            </a:pPr>
            <a:r>
              <a:rPr lang="en"/>
              <a:t>Pseudo efficiency = # of events with at least 1 track reconstructed/#of generated events.</a:t>
            </a:r>
            <a:endParaRPr/>
          </a:p>
          <a:p>
            <a:pPr marL="914400" lvl="1" indent="-317500" algn="l" rtl="0">
              <a:spcBef>
                <a:spcPts val="0"/>
              </a:spcBef>
              <a:spcAft>
                <a:spcPts val="0"/>
              </a:spcAft>
              <a:buSzPts val="1400"/>
              <a:buChar char="○"/>
            </a:pPr>
            <a:r>
              <a:rPr lang="en"/>
              <a:t>There are actually two things going on: geometry acceptance and the reconstruction efficiency. </a:t>
            </a:r>
            <a:endParaRPr/>
          </a:p>
        </p:txBody>
      </p:sp>
      <p:sp>
        <p:nvSpPr>
          <p:cNvPr id="1746" name="Google Shape;1746;p20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With and w.o DC emulation</a:t>
            </a:r>
            <a:endParaRPr/>
          </a:p>
        </p:txBody>
      </p:sp>
      <p:sp>
        <p:nvSpPr>
          <p:cNvPr id="236" name="Google Shape;23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Prompt (Drell-Yan)✅ </a:t>
            </a:r>
            <a:endParaRPr/>
          </a:p>
          <a:p>
            <a:pPr marL="457200" lvl="0" indent="-342900" algn="l" rtl="0">
              <a:spcBef>
                <a:spcPts val="0"/>
              </a:spcBef>
              <a:spcAft>
                <a:spcPts val="0"/>
              </a:spcAft>
              <a:buSzPts val="1800"/>
              <a:buChar char="●"/>
            </a:pPr>
            <a:r>
              <a:rPr lang="en"/>
              <a:t>Light A’ ✅</a:t>
            </a:r>
            <a:endParaRPr/>
          </a:p>
          <a:p>
            <a:pPr marL="457200" lvl="0" indent="-342900" algn="l" rtl="0">
              <a:spcBef>
                <a:spcPts val="0"/>
              </a:spcBef>
              <a:spcAft>
                <a:spcPts val="0"/>
              </a:spcAft>
              <a:buSzPts val="1800"/>
              <a:buChar char="●"/>
            </a:pPr>
            <a:r>
              <a:rPr lang="en"/>
              <a:t>Heavy A’ ✅</a:t>
            </a:r>
            <a:endParaRPr/>
          </a:p>
          <a:p>
            <a:pPr marL="457200" lvl="0" indent="-342900" algn="l" rtl="0">
              <a:spcBef>
                <a:spcPts val="0"/>
              </a:spcBef>
              <a:spcAft>
                <a:spcPts val="0"/>
              </a:spcAft>
              <a:buSzPts val="1800"/>
              <a:buChar char="●"/>
            </a:pPr>
            <a:r>
              <a:rPr lang="en"/>
              <a:t>Medium A’ ✅</a:t>
            </a:r>
            <a:endParaRPr/>
          </a:p>
          <a:p>
            <a:pPr marL="457200" lvl="0" indent="-342900" algn="l" rtl="0">
              <a:spcBef>
                <a:spcPts val="0"/>
              </a:spcBef>
              <a:spcAft>
                <a:spcPts val="0"/>
              </a:spcAft>
              <a:buSzPts val="1800"/>
              <a:buChar char="●"/>
            </a:pPr>
            <a:r>
              <a:rPr lang="en"/>
              <a:t>Might want to add pre_refit track paras into ntuples: position &amp; momentum. ✅ </a:t>
            </a:r>
            <a:endParaRPr/>
          </a:p>
        </p:txBody>
      </p:sp>
      <p:sp>
        <p:nvSpPr>
          <p:cNvPr id="237" name="Google Shape;237;p3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1750"/>
        <p:cNvGrpSpPr/>
        <p:nvPr/>
      </p:nvGrpSpPr>
      <p:grpSpPr>
        <a:xfrm>
          <a:off x="0" y="0"/>
          <a:ext cx="0" cy="0"/>
          <a:chOff x="0" y="0"/>
          <a:chExt cx="0" cy="0"/>
        </a:xfrm>
      </p:grpSpPr>
      <p:sp>
        <p:nvSpPr>
          <p:cNvPr id="1751" name="Google Shape;1751;p20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Efficiency as a function of single muon gun position</a:t>
            </a:r>
            <a:endParaRPr/>
          </a:p>
        </p:txBody>
      </p:sp>
      <p:sp>
        <p:nvSpPr>
          <p:cNvPr id="1752" name="Google Shape;1752;p20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190</a:t>
            </a:fld>
            <a:endParaRPr/>
          </a:p>
        </p:txBody>
      </p:sp>
      <p:pic>
        <p:nvPicPr>
          <p:cNvPr id="1753" name="Google Shape;1753;p209"/>
          <p:cNvPicPr preferRelativeResize="0"/>
          <p:nvPr/>
        </p:nvPicPr>
        <p:blipFill>
          <a:blip r:embed="rId3">
            <a:alphaModFix/>
          </a:blip>
          <a:stretch>
            <a:fillRect/>
          </a:stretch>
        </p:blipFill>
        <p:spPr>
          <a:xfrm>
            <a:off x="2866850" y="1479375"/>
            <a:ext cx="3410300" cy="330422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1757"/>
        <p:cNvGrpSpPr/>
        <p:nvPr/>
      </p:nvGrpSpPr>
      <p:grpSpPr>
        <a:xfrm>
          <a:off x="0" y="0"/>
          <a:ext cx="0" cy="0"/>
          <a:chOff x="0" y="0"/>
          <a:chExt cx="0" cy="0"/>
        </a:xfrm>
      </p:grpSpPr>
      <p:pic>
        <p:nvPicPr>
          <p:cNvPr id="1758" name="Google Shape;1758;p210"/>
          <p:cNvPicPr preferRelativeResize="0"/>
          <p:nvPr/>
        </p:nvPicPr>
        <p:blipFill>
          <a:blip r:embed="rId3">
            <a:alphaModFix/>
          </a:blip>
          <a:stretch>
            <a:fillRect/>
          </a:stretch>
        </p:blipFill>
        <p:spPr>
          <a:xfrm>
            <a:off x="2727125" y="1205175"/>
            <a:ext cx="3676675" cy="3475824"/>
          </a:xfrm>
          <a:prstGeom prst="rect">
            <a:avLst/>
          </a:prstGeom>
          <a:noFill/>
          <a:ln>
            <a:noFill/>
          </a:ln>
        </p:spPr>
      </p:pic>
      <p:sp>
        <p:nvSpPr>
          <p:cNvPr id="1759" name="Google Shape;1759;p21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Training using MSE loss </a:t>
            </a:r>
            <a:endParaRPr/>
          </a:p>
        </p:txBody>
      </p:sp>
      <p:sp>
        <p:nvSpPr>
          <p:cNvPr id="1760" name="Google Shape;1760;p2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191</a:t>
            </a:fld>
            <a:endParaRPr/>
          </a:p>
        </p:txBody>
      </p:sp>
      <p:pic>
        <p:nvPicPr>
          <p:cNvPr id="1761" name="Google Shape;1761;p210"/>
          <p:cNvPicPr preferRelativeResize="0"/>
          <p:nvPr/>
        </p:nvPicPr>
        <p:blipFill>
          <a:blip r:embed="rId4">
            <a:alphaModFix/>
          </a:blip>
          <a:stretch>
            <a:fillRect/>
          </a:stretch>
        </p:blipFill>
        <p:spPr>
          <a:xfrm>
            <a:off x="4029925" y="1877500"/>
            <a:ext cx="2251800" cy="78032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1765"/>
        <p:cNvGrpSpPr/>
        <p:nvPr/>
      </p:nvGrpSpPr>
      <p:grpSpPr>
        <a:xfrm>
          <a:off x="0" y="0"/>
          <a:ext cx="0" cy="0"/>
          <a:chOff x="0" y="0"/>
          <a:chExt cx="0" cy="0"/>
        </a:xfrm>
      </p:grpSpPr>
      <p:sp>
        <p:nvSpPr>
          <p:cNvPr id="1766" name="Google Shape;1766;p21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model spatial resolution (on testing data)</a:t>
            </a:r>
            <a:endParaRPr/>
          </a:p>
        </p:txBody>
      </p:sp>
      <p:sp>
        <p:nvSpPr>
          <p:cNvPr id="1767" name="Google Shape;1767;p2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192</a:t>
            </a:fld>
            <a:endParaRPr/>
          </a:p>
        </p:txBody>
      </p:sp>
      <p:pic>
        <p:nvPicPr>
          <p:cNvPr id="1768" name="Google Shape;1768;p211"/>
          <p:cNvPicPr preferRelativeResize="0"/>
          <p:nvPr/>
        </p:nvPicPr>
        <p:blipFill>
          <a:blip r:embed="rId3">
            <a:alphaModFix/>
          </a:blip>
          <a:stretch>
            <a:fillRect/>
          </a:stretch>
        </p:blipFill>
        <p:spPr>
          <a:xfrm>
            <a:off x="151025" y="1673825"/>
            <a:ext cx="2650926" cy="2572949"/>
          </a:xfrm>
          <a:prstGeom prst="rect">
            <a:avLst/>
          </a:prstGeom>
          <a:noFill/>
          <a:ln>
            <a:noFill/>
          </a:ln>
        </p:spPr>
      </p:pic>
      <p:pic>
        <p:nvPicPr>
          <p:cNvPr id="1769" name="Google Shape;1769;p211"/>
          <p:cNvPicPr preferRelativeResize="0"/>
          <p:nvPr/>
        </p:nvPicPr>
        <p:blipFill>
          <a:blip r:embed="rId4">
            <a:alphaModFix/>
          </a:blip>
          <a:stretch>
            <a:fillRect/>
          </a:stretch>
        </p:blipFill>
        <p:spPr>
          <a:xfrm>
            <a:off x="3159650" y="1673820"/>
            <a:ext cx="2650926" cy="2572954"/>
          </a:xfrm>
          <a:prstGeom prst="rect">
            <a:avLst/>
          </a:prstGeom>
          <a:noFill/>
          <a:ln>
            <a:noFill/>
          </a:ln>
        </p:spPr>
      </p:pic>
      <p:pic>
        <p:nvPicPr>
          <p:cNvPr id="1770" name="Google Shape;1770;p211"/>
          <p:cNvPicPr preferRelativeResize="0"/>
          <p:nvPr/>
        </p:nvPicPr>
        <p:blipFill>
          <a:blip r:embed="rId5">
            <a:alphaModFix/>
          </a:blip>
          <a:stretch>
            <a:fillRect/>
          </a:stretch>
        </p:blipFill>
        <p:spPr>
          <a:xfrm>
            <a:off x="6101550" y="1714328"/>
            <a:ext cx="2650925" cy="2491947"/>
          </a:xfrm>
          <a:prstGeom prst="rect">
            <a:avLst/>
          </a:prstGeom>
          <a:noFill/>
          <a:ln>
            <a:noFill/>
          </a:ln>
        </p:spPr>
      </p:pic>
      <p:sp>
        <p:nvSpPr>
          <p:cNvPr id="1771" name="Google Shape;1771;p211"/>
          <p:cNvSpPr txBox="1"/>
          <p:nvPr/>
        </p:nvSpPr>
        <p:spPr>
          <a:xfrm>
            <a:off x="1951075" y="4605475"/>
            <a:ext cx="53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Note: can push x,y resolution down by scaling the z coordinates</a:t>
            </a:r>
            <a:endParaRPr>
              <a:latin typeface="Playfair Display"/>
              <a:ea typeface="Playfair Display"/>
              <a:cs typeface="Playfair Display"/>
              <a:sym typeface="Playfair Display"/>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1775"/>
        <p:cNvGrpSpPr/>
        <p:nvPr/>
      </p:nvGrpSpPr>
      <p:grpSpPr>
        <a:xfrm>
          <a:off x="0" y="0"/>
          <a:ext cx="0" cy="0"/>
          <a:chOff x="0" y="0"/>
          <a:chExt cx="0" cy="0"/>
        </a:xfrm>
      </p:grpSpPr>
      <p:sp>
        <p:nvSpPr>
          <p:cNvPr id="1776" name="Google Shape;1776;p21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Ideas</a:t>
            </a:r>
            <a:endParaRPr/>
          </a:p>
        </p:txBody>
      </p:sp>
      <p:sp>
        <p:nvSpPr>
          <p:cNvPr id="1777" name="Google Shape;1777;p2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Incorporate the fact that output is gaussian into the model.</a:t>
            </a:r>
            <a:endParaRPr/>
          </a:p>
          <a:p>
            <a:pPr marL="457200" lvl="0" indent="-342900" algn="l" rtl="0">
              <a:spcBef>
                <a:spcPts val="0"/>
              </a:spcBef>
              <a:spcAft>
                <a:spcPts val="0"/>
              </a:spcAft>
              <a:buSzPts val="1800"/>
              <a:buChar char="●"/>
            </a:pPr>
            <a:r>
              <a:rPr lang="en"/>
              <a:t>Add magnetic field info to improve x resolution.</a:t>
            </a:r>
            <a:endParaRPr/>
          </a:p>
          <a:p>
            <a:pPr marL="914400" lvl="1" indent="-317500" algn="l" rtl="0">
              <a:spcBef>
                <a:spcPts val="0"/>
              </a:spcBef>
              <a:spcAft>
                <a:spcPts val="0"/>
              </a:spcAft>
              <a:buSzPts val="1400"/>
              <a:buChar char="○"/>
            </a:pPr>
            <a:r>
              <a:rPr lang="en"/>
              <a:t>Add track infos from station 2 and 3.</a:t>
            </a:r>
            <a:endParaRPr/>
          </a:p>
        </p:txBody>
      </p:sp>
      <p:sp>
        <p:nvSpPr>
          <p:cNvPr id="1778" name="Google Shape;1778;p2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1782"/>
        <p:cNvGrpSpPr/>
        <p:nvPr/>
      </p:nvGrpSpPr>
      <p:grpSpPr>
        <a:xfrm>
          <a:off x="0" y="0"/>
          <a:ext cx="0" cy="0"/>
          <a:chOff x="0" y="0"/>
          <a:chExt cx="0" cy="0"/>
        </a:xfrm>
      </p:grpSpPr>
      <p:sp>
        <p:nvSpPr>
          <p:cNvPr id="1783" name="Google Shape;1783;p21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Scaling the z coordinate (divide by 20)</a:t>
            </a:r>
            <a:endParaRPr/>
          </a:p>
        </p:txBody>
      </p:sp>
      <p:sp>
        <p:nvSpPr>
          <p:cNvPr id="1784" name="Google Shape;1784;p21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194</a:t>
            </a:fld>
            <a:endParaRPr/>
          </a:p>
        </p:txBody>
      </p:sp>
      <p:pic>
        <p:nvPicPr>
          <p:cNvPr id="1785" name="Google Shape;1785;p213"/>
          <p:cNvPicPr preferRelativeResize="0"/>
          <p:nvPr/>
        </p:nvPicPr>
        <p:blipFill>
          <a:blip r:embed="rId3">
            <a:alphaModFix/>
          </a:blip>
          <a:stretch>
            <a:fillRect/>
          </a:stretch>
        </p:blipFill>
        <p:spPr>
          <a:xfrm>
            <a:off x="104975" y="1780600"/>
            <a:ext cx="2847075" cy="2763350"/>
          </a:xfrm>
          <a:prstGeom prst="rect">
            <a:avLst/>
          </a:prstGeom>
          <a:noFill/>
          <a:ln>
            <a:noFill/>
          </a:ln>
        </p:spPr>
      </p:pic>
      <p:pic>
        <p:nvPicPr>
          <p:cNvPr id="1786" name="Google Shape;1786;p213"/>
          <p:cNvPicPr preferRelativeResize="0"/>
          <p:nvPr/>
        </p:nvPicPr>
        <p:blipFill>
          <a:blip r:embed="rId4">
            <a:alphaModFix/>
          </a:blip>
          <a:stretch>
            <a:fillRect/>
          </a:stretch>
        </p:blipFill>
        <p:spPr>
          <a:xfrm>
            <a:off x="3043049" y="1780603"/>
            <a:ext cx="2847075" cy="2763335"/>
          </a:xfrm>
          <a:prstGeom prst="rect">
            <a:avLst/>
          </a:prstGeom>
          <a:noFill/>
          <a:ln>
            <a:noFill/>
          </a:ln>
        </p:spPr>
      </p:pic>
      <p:pic>
        <p:nvPicPr>
          <p:cNvPr id="1787" name="Google Shape;1787;p213"/>
          <p:cNvPicPr preferRelativeResize="0"/>
          <p:nvPr/>
        </p:nvPicPr>
        <p:blipFill>
          <a:blip r:embed="rId5">
            <a:alphaModFix/>
          </a:blip>
          <a:stretch>
            <a:fillRect/>
          </a:stretch>
        </p:blipFill>
        <p:spPr>
          <a:xfrm>
            <a:off x="6089874" y="1806650"/>
            <a:ext cx="2949075" cy="2711247"/>
          </a:xfrm>
          <a:prstGeom prst="rect">
            <a:avLst/>
          </a:prstGeom>
          <a:noFill/>
          <a:ln w="38100" cap="flat" cmpd="sng">
            <a:solidFill>
              <a:schemeClr val="dk2"/>
            </a:solidFill>
            <a:prstDash val="solid"/>
            <a:round/>
            <a:headEnd type="none" w="sm" len="sm"/>
            <a:tailEnd type="none" w="sm" len="sm"/>
          </a:ln>
        </p:spPr>
      </p:pic>
      <p:sp>
        <p:nvSpPr>
          <p:cNvPr id="1788" name="Google Shape;1788;p213"/>
          <p:cNvSpPr txBox="1"/>
          <p:nvPr/>
        </p:nvSpPr>
        <p:spPr>
          <a:xfrm>
            <a:off x="6864300" y="267775"/>
            <a:ext cx="1968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Lose z resolution here. A solution might be to optimize x,y and z separately. So you get the best of both worlds</a:t>
            </a:r>
            <a:endParaRPr>
              <a:latin typeface="Lato"/>
              <a:ea typeface="Lato"/>
              <a:cs typeface="Lato"/>
              <a:sym typeface="Lato"/>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1792"/>
        <p:cNvGrpSpPr/>
        <p:nvPr/>
      </p:nvGrpSpPr>
      <p:grpSpPr>
        <a:xfrm>
          <a:off x="0" y="0"/>
          <a:ext cx="0" cy="0"/>
          <a:chOff x="0" y="0"/>
          <a:chExt cx="0" cy="0"/>
        </a:xfrm>
      </p:grpSpPr>
      <p:sp>
        <p:nvSpPr>
          <p:cNvPr id="1793" name="Google Shape;1793;p2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Optimize z by itself</a:t>
            </a:r>
            <a:endParaRPr/>
          </a:p>
        </p:txBody>
      </p:sp>
      <p:sp>
        <p:nvSpPr>
          <p:cNvPr id="1794" name="Google Shape;1794;p21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195</a:t>
            </a:fld>
            <a:endParaRPr/>
          </a:p>
        </p:txBody>
      </p:sp>
      <p:pic>
        <p:nvPicPr>
          <p:cNvPr id="1795" name="Google Shape;1795;p214"/>
          <p:cNvPicPr preferRelativeResize="0"/>
          <p:nvPr/>
        </p:nvPicPr>
        <p:blipFill>
          <a:blip r:embed="rId3">
            <a:alphaModFix/>
          </a:blip>
          <a:stretch>
            <a:fillRect/>
          </a:stretch>
        </p:blipFill>
        <p:spPr>
          <a:xfrm>
            <a:off x="2871725" y="1333950"/>
            <a:ext cx="3286176" cy="31334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1799"/>
        <p:cNvGrpSpPr/>
        <p:nvPr/>
      </p:nvGrpSpPr>
      <p:grpSpPr>
        <a:xfrm>
          <a:off x="0" y="0"/>
          <a:ext cx="0" cy="0"/>
          <a:chOff x="0" y="0"/>
          <a:chExt cx="0" cy="0"/>
        </a:xfrm>
      </p:grpSpPr>
      <p:sp>
        <p:nvSpPr>
          <p:cNvPr id="1800" name="Google Shape;1800;p2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196</a:t>
            </a:fld>
            <a:endParaRPr/>
          </a:p>
        </p:txBody>
      </p:sp>
      <p:sp>
        <p:nvSpPr>
          <p:cNvPr id="1801" name="Google Shape;1801;p215"/>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(6/27/2021) Dark Photon mass resolution &amp; acceptance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1805"/>
        <p:cNvGrpSpPr/>
        <p:nvPr/>
      </p:nvGrpSpPr>
      <p:grpSpPr>
        <a:xfrm>
          <a:off x="0" y="0"/>
          <a:ext cx="0" cy="0"/>
          <a:chOff x="0" y="0"/>
          <a:chExt cx="0" cy="0"/>
        </a:xfrm>
      </p:grpSpPr>
      <p:sp>
        <p:nvSpPr>
          <p:cNvPr id="1806" name="Google Shape;1806;p2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to muons mass resolutions</a:t>
            </a:r>
            <a:endParaRPr/>
          </a:p>
        </p:txBody>
      </p:sp>
      <p:sp>
        <p:nvSpPr>
          <p:cNvPr id="1807" name="Google Shape;1807;p216"/>
          <p:cNvSpPr txBox="1">
            <a:spLocks noGrp="1"/>
          </p:cNvSpPr>
          <p:nvPr>
            <p:ph type="body" idx="1"/>
          </p:nvPr>
        </p:nvSpPr>
        <p:spPr>
          <a:xfrm>
            <a:off x="311700" y="1152475"/>
            <a:ext cx="4587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5k events.</a:t>
            </a:r>
            <a:endParaRPr/>
          </a:p>
          <a:p>
            <a:pPr marL="457200" lvl="0" indent="-342900" algn="l" rtl="0">
              <a:spcBef>
                <a:spcPts val="0"/>
              </a:spcBef>
              <a:spcAft>
                <a:spcPts val="0"/>
              </a:spcAft>
              <a:buSzPts val="1800"/>
              <a:buChar char="●"/>
            </a:pPr>
            <a:r>
              <a:rPr lang="en" b="1"/>
              <a:t>98 events</a:t>
            </a:r>
            <a:r>
              <a:rPr lang="en"/>
              <a:t> have reconstructed 2 tracks.</a:t>
            </a:r>
            <a:endParaRPr/>
          </a:p>
          <a:p>
            <a:pPr marL="457200" lvl="0" indent="-342900" algn="l" rtl="0">
              <a:spcBef>
                <a:spcPts val="0"/>
              </a:spcBef>
              <a:spcAft>
                <a:spcPts val="0"/>
              </a:spcAft>
              <a:buSzPts val="1800"/>
              <a:buChar char="●"/>
            </a:pPr>
            <a:r>
              <a:rPr lang="en"/>
              <a:t>Truth A’ mass: 2.75 GeV</a:t>
            </a:r>
            <a:endParaRPr/>
          </a:p>
          <a:p>
            <a:pPr marL="457200" lvl="0" indent="-342900" algn="l" rtl="0">
              <a:spcBef>
                <a:spcPts val="0"/>
              </a:spcBef>
              <a:spcAft>
                <a:spcPts val="0"/>
              </a:spcAft>
              <a:buSzPts val="1800"/>
              <a:buChar char="●"/>
            </a:pPr>
            <a:r>
              <a:rPr lang="en"/>
              <a:t>Coupling: 10^(-6.4)</a:t>
            </a:r>
            <a:endParaRPr/>
          </a:p>
          <a:p>
            <a:pPr marL="457200" lvl="0" indent="-342900" algn="l" rtl="0">
              <a:spcBef>
                <a:spcPts val="0"/>
              </a:spcBef>
              <a:spcAft>
                <a:spcPts val="0"/>
              </a:spcAft>
              <a:buSzPts val="1800"/>
              <a:buChar char="●"/>
            </a:pPr>
            <a:r>
              <a:rPr lang="en"/>
              <a:t>Displaced between 5-6m</a:t>
            </a:r>
            <a:endParaRPr/>
          </a:p>
        </p:txBody>
      </p:sp>
      <p:sp>
        <p:nvSpPr>
          <p:cNvPr id="1808" name="Google Shape;1808;p2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197</a:t>
            </a:fld>
            <a:endParaRPr/>
          </a:p>
        </p:txBody>
      </p:sp>
      <p:pic>
        <p:nvPicPr>
          <p:cNvPr id="1809" name="Google Shape;1809;p216"/>
          <p:cNvPicPr preferRelativeResize="0"/>
          <p:nvPr/>
        </p:nvPicPr>
        <p:blipFill>
          <a:blip r:embed="rId3">
            <a:alphaModFix/>
          </a:blip>
          <a:stretch>
            <a:fillRect/>
          </a:stretch>
        </p:blipFill>
        <p:spPr>
          <a:xfrm>
            <a:off x="5068849" y="1116300"/>
            <a:ext cx="3790225" cy="36064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1813"/>
        <p:cNvGrpSpPr/>
        <p:nvPr/>
      </p:nvGrpSpPr>
      <p:grpSpPr>
        <a:xfrm>
          <a:off x="0" y="0"/>
          <a:ext cx="0" cy="0"/>
          <a:chOff x="0" y="0"/>
          <a:chExt cx="0" cy="0"/>
        </a:xfrm>
      </p:grpSpPr>
      <p:sp>
        <p:nvSpPr>
          <p:cNvPr id="1814" name="Google Shape;1814;p2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Acceptance matrix</a:t>
            </a:r>
            <a:endParaRPr/>
          </a:p>
        </p:txBody>
      </p:sp>
      <p:sp>
        <p:nvSpPr>
          <p:cNvPr id="1815" name="Google Shape;1815;p217"/>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Fail all</a:t>
            </a:r>
            <a:endParaRPr/>
          </a:p>
          <a:p>
            <a:pPr marL="457200" lvl="0" indent="-342900" algn="l" rtl="0">
              <a:spcBef>
                <a:spcPts val="0"/>
              </a:spcBef>
              <a:spcAft>
                <a:spcPts val="0"/>
              </a:spcAft>
              <a:buSzPts val="1800"/>
              <a:buAutoNum type="arabicPeriod"/>
            </a:pPr>
            <a:r>
              <a:rPr lang="en"/>
              <a:t>Pass track but not trigger</a:t>
            </a:r>
            <a:endParaRPr/>
          </a:p>
          <a:p>
            <a:pPr marL="457200" lvl="0" indent="-342900" algn="l" rtl="0">
              <a:spcBef>
                <a:spcPts val="0"/>
              </a:spcBef>
              <a:spcAft>
                <a:spcPts val="0"/>
              </a:spcAft>
              <a:buSzPts val="1800"/>
              <a:buAutoNum type="arabicPeriod"/>
            </a:pPr>
            <a:r>
              <a:rPr lang="en"/>
              <a:t>Pass trigger but not track</a:t>
            </a:r>
            <a:endParaRPr/>
          </a:p>
          <a:p>
            <a:pPr marL="457200" lvl="0" indent="-342900" algn="l" rtl="0">
              <a:spcBef>
                <a:spcPts val="0"/>
              </a:spcBef>
              <a:spcAft>
                <a:spcPts val="0"/>
              </a:spcAft>
              <a:buSzPts val="1800"/>
              <a:buAutoNum type="arabicPeriod"/>
            </a:pPr>
            <a:r>
              <a:rPr lang="en"/>
              <a:t>Pass all</a:t>
            </a:r>
            <a:endParaRPr/>
          </a:p>
        </p:txBody>
      </p:sp>
      <p:sp>
        <p:nvSpPr>
          <p:cNvPr id="1816" name="Google Shape;1816;p2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198</a:t>
            </a:fld>
            <a:endParaRPr/>
          </a:p>
        </p:txBody>
      </p:sp>
      <p:sp>
        <p:nvSpPr>
          <p:cNvPr id="1817" name="Google Shape;1817;p217"/>
          <p:cNvSpPr txBox="1"/>
          <p:nvPr/>
        </p:nvSpPr>
        <p:spPr>
          <a:xfrm>
            <a:off x="5404125" y="1281700"/>
            <a:ext cx="3003300" cy="14775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Definition:</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Track: have 2 tracks reconstructed.</a:t>
            </a:r>
            <a:endParaRPr>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Trigger: fpga_trigger[0] == 1</a:t>
            </a:r>
            <a:endParaRPr>
              <a:solidFill>
                <a:srgbClr val="990000"/>
              </a:solidFill>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	Main physics trigger.</a:t>
            </a:r>
            <a:endParaRPr>
              <a:solidFill>
                <a:srgbClr val="990000"/>
              </a:solidFill>
              <a:latin typeface="Lato"/>
              <a:ea typeface="Lato"/>
              <a:cs typeface="Lato"/>
              <a:sym typeface="Lato"/>
            </a:endParaRPr>
          </a:p>
          <a:p>
            <a:pPr marL="0" lvl="0" indent="0" algn="l" rtl="0">
              <a:spcBef>
                <a:spcPts val="0"/>
              </a:spcBef>
              <a:spcAft>
                <a:spcPts val="0"/>
              </a:spcAft>
              <a:buNone/>
            </a:pPr>
            <a:r>
              <a:rPr lang="en">
                <a:solidFill>
                  <a:srgbClr val="990000"/>
                </a:solidFill>
                <a:latin typeface="Lato"/>
                <a:ea typeface="Lato"/>
                <a:cs typeface="Lato"/>
                <a:sym typeface="Lato"/>
              </a:rPr>
              <a:t>	Triggering on hits.</a:t>
            </a:r>
            <a:endParaRPr>
              <a:solidFill>
                <a:srgbClr val="990000"/>
              </a:solidFill>
              <a:latin typeface="Lato"/>
              <a:ea typeface="Lato"/>
              <a:cs typeface="Lato"/>
              <a:sym typeface="Lato"/>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821"/>
        <p:cNvGrpSpPr/>
        <p:nvPr/>
      </p:nvGrpSpPr>
      <p:grpSpPr>
        <a:xfrm>
          <a:off x="0" y="0"/>
          <a:ext cx="0" cy="0"/>
          <a:chOff x="0" y="0"/>
          <a:chExt cx="0" cy="0"/>
        </a:xfrm>
      </p:grpSpPr>
      <p:sp>
        <p:nvSpPr>
          <p:cNvPr id="1822" name="Google Shape;1822;p2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Fail all</a:t>
            </a:r>
            <a:endParaRPr/>
          </a:p>
        </p:txBody>
      </p:sp>
      <p:sp>
        <p:nvSpPr>
          <p:cNvPr id="1823" name="Google Shape;1823;p21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199</a:t>
            </a:fld>
            <a:endParaRPr/>
          </a:p>
        </p:txBody>
      </p:sp>
      <p:pic>
        <p:nvPicPr>
          <p:cNvPr id="1824" name="Google Shape;1824;p218"/>
          <p:cNvPicPr preferRelativeResize="0"/>
          <p:nvPr/>
        </p:nvPicPr>
        <p:blipFill>
          <a:blip r:embed="rId3">
            <a:alphaModFix/>
          </a:blip>
          <a:stretch>
            <a:fillRect/>
          </a:stretch>
        </p:blipFill>
        <p:spPr>
          <a:xfrm>
            <a:off x="2229113" y="1017450"/>
            <a:ext cx="4685764" cy="3821250"/>
          </a:xfrm>
          <a:prstGeom prst="rect">
            <a:avLst/>
          </a:prstGeom>
          <a:noFill/>
          <a:ln>
            <a:noFill/>
          </a:ln>
        </p:spPr>
      </p:pic>
      <p:sp>
        <p:nvSpPr>
          <p:cNvPr id="1825" name="Google Shape;1825;p218"/>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91" name="Google Shape;91;p21"/>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Hit sharing investigation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Light A’ </a:t>
            </a:r>
            <a:endParaRPr/>
          </a:p>
        </p:txBody>
      </p:sp>
      <p:sp>
        <p:nvSpPr>
          <p:cNvPr id="243" name="Google Shape;243;p3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244" name="Google Shape;244;p39"/>
          <p:cNvPicPr preferRelativeResize="0"/>
          <p:nvPr/>
        </p:nvPicPr>
        <p:blipFill>
          <a:blip r:embed="rId3">
            <a:alphaModFix/>
          </a:blip>
          <a:stretch>
            <a:fillRect/>
          </a:stretch>
        </p:blipFill>
        <p:spPr>
          <a:xfrm>
            <a:off x="153300" y="1398750"/>
            <a:ext cx="3398325" cy="3439950"/>
          </a:xfrm>
          <a:prstGeom prst="rect">
            <a:avLst/>
          </a:prstGeom>
          <a:noFill/>
          <a:ln>
            <a:noFill/>
          </a:ln>
        </p:spPr>
      </p:pic>
      <p:pic>
        <p:nvPicPr>
          <p:cNvPr id="245" name="Google Shape;245;p39"/>
          <p:cNvPicPr preferRelativeResize="0"/>
          <p:nvPr/>
        </p:nvPicPr>
        <p:blipFill>
          <a:blip r:embed="rId4">
            <a:alphaModFix/>
          </a:blip>
          <a:stretch>
            <a:fillRect/>
          </a:stretch>
        </p:blipFill>
        <p:spPr>
          <a:xfrm>
            <a:off x="5456650" y="1398750"/>
            <a:ext cx="3320299" cy="3439950"/>
          </a:xfrm>
          <a:prstGeom prst="rect">
            <a:avLst/>
          </a:prstGeom>
          <a:noFill/>
          <a:ln>
            <a:noFill/>
          </a:ln>
        </p:spPr>
      </p:pic>
      <p:cxnSp>
        <p:nvCxnSpPr>
          <p:cNvPr id="246" name="Google Shape;246;p39"/>
          <p:cNvCxnSpPr/>
          <p:nvPr/>
        </p:nvCxnSpPr>
        <p:spPr>
          <a:xfrm>
            <a:off x="4144050" y="2999675"/>
            <a:ext cx="855900" cy="0"/>
          </a:xfrm>
          <a:prstGeom prst="straightConnector1">
            <a:avLst/>
          </a:prstGeom>
          <a:noFill/>
          <a:ln w="38100" cap="flat" cmpd="sng">
            <a:solidFill>
              <a:schemeClr val="dk2"/>
            </a:solidFill>
            <a:prstDash val="solid"/>
            <a:round/>
            <a:headEnd type="none" w="med" len="med"/>
            <a:tailEnd type="triangle" w="med" len="med"/>
          </a:ln>
        </p:spPr>
      </p:cxnSp>
      <p:sp>
        <p:nvSpPr>
          <p:cNvPr id="247" name="Google Shape;247;p39"/>
          <p:cNvSpPr txBox="1"/>
          <p:nvPr/>
        </p:nvSpPr>
        <p:spPr>
          <a:xfrm>
            <a:off x="1680575" y="1017450"/>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a:t>
            </a:r>
            <a:endParaRPr>
              <a:latin typeface="Lato"/>
              <a:ea typeface="Lato"/>
              <a:cs typeface="Lato"/>
              <a:sym typeface="Lato"/>
            </a:endParaRPr>
          </a:p>
        </p:txBody>
      </p:sp>
      <p:sp>
        <p:nvSpPr>
          <p:cNvPr id="248" name="Google Shape;248;p39"/>
          <p:cNvSpPr txBox="1"/>
          <p:nvPr/>
        </p:nvSpPr>
        <p:spPr>
          <a:xfrm>
            <a:off x="6885125" y="1017450"/>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a:t>
            </a:r>
            <a:endParaRPr>
              <a:latin typeface="Lato"/>
              <a:ea typeface="Lato"/>
              <a:cs typeface="Lato"/>
              <a:sym typeface="Lato"/>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1829"/>
        <p:cNvGrpSpPr/>
        <p:nvPr/>
      </p:nvGrpSpPr>
      <p:grpSpPr>
        <a:xfrm>
          <a:off x="0" y="0"/>
          <a:ext cx="0" cy="0"/>
          <a:chOff x="0" y="0"/>
          <a:chExt cx="0" cy="0"/>
        </a:xfrm>
      </p:grpSpPr>
      <p:sp>
        <p:nvSpPr>
          <p:cNvPr id="1830" name="Google Shape;1830;p2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457200" lvl="0" indent="-411480" algn="l" rtl="0">
              <a:spcBef>
                <a:spcPts val="0"/>
              </a:spcBef>
              <a:spcAft>
                <a:spcPts val="0"/>
              </a:spcAft>
              <a:buSzPct val="100000"/>
              <a:buAutoNum type="arabicPeriod"/>
            </a:pPr>
            <a:r>
              <a:rPr lang="en"/>
              <a:t>1- Fail all</a:t>
            </a:r>
            <a:endParaRPr/>
          </a:p>
        </p:txBody>
      </p:sp>
      <p:sp>
        <p:nvSpPr>
          <p:cNvPr id="1831" name="Google Shape;1831;p2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200</a:t>
            </a:fld>
            <a:endParaRPr/>
          </a:p>
        </p:txBody>
      </p:sp>
      <p:sp>
        <p:nvSpPr>
          <p:cNvPr id="1832" name="Google Shape;1832;p219"/>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pic>
        <p:nvPicPr>
          <p:cNvPr id="1833" name="Google Shape;1833;p219"/>
          <p:cNvPicPr preferRelativeResize="0"/>
          <p:nvPr/>
        </p:nvPicPr>
        <p:blipFill>
          <a:blip r:embed="rId3">
            <a:alphaModFix/>
          </a:blip>
          <a:stretch>
            <a:fillRect/>
          </a:stretch>
        </p:blipFill>
        <p:spPr>
          <a:xfrm>
            <a:off x="1825725" y="1160700"/>
            <a:ext cx="4873936" cy="38212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1837"/>
        <p:cNvGrpSpPr/>
        <p:nvPr/>
      </p:nvGrpSpPr>
      <p:grpSpPr>
        <a:xfrm>
          <a:off x="0" y="0"/>
          <a:ext cx="0" cy="0"/>
          <a:chOff x="0" y="0"/>
          <a:chExt cx="0" cy="0"/>
        </a:xfrm>
      </p:grpSpPr>
      <p:sp>
        <p:nvSpPr>
          <p:cNvPr id="1838" name="Google Shape;1838;p2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Pass track but not trigger</a:t>
            </a:r>
            <a:endParaRPr/>
          </a:p>
        </p:txBody>
      </p:sp>
      <p:sp>
        <p:nvSpPr>
          <p:cNvPr id="1839" name="Google Shape;1839;p2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201</a:t>
            </a:fld>
            <a:endParaRPr/>
          </a:p>
        </p:txBody>
      </p:sp>
      <p:pic>
        <p:nvPicPr>
          <p:cNvPr id="1840" name="Google Shape;1840;p220"/>
          <p:cNvPicPr preferRelativeResize="0"/>
          <p:nvPr/>
        </p:nvPicPr>
        <p:blipFill>
          <a:blip r:embed="rId3">
            <a:alphaModFix/>
          </a:blip>
          <a:stretch>
            <a:fillRect/>
          </a:stretch>
        </p:blipFill>
        <p:spPr>
          <a:xfrm>
            <a:off x="2534050" y="1090750"/>
            <a:ext cx="4736918" cy="3821250"/>
          </a:xfrm>
          <a:prstGeom prst="rect">
            <a:avLst/>
          </a:prstGeom>
          <a:noFill/>
          <a:ln>
            <a:noFill/>
          </a:ln>
        </p:spPr>
      </p:pic>
      <p:sp>
        <p:nvSpPr>
          <p:cNvPr id="1841" name="Google Shape;1841;p220"/>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1845"/>
        <p:cNvGrpSpPr/>
        <p:nvPr/>
      </p:nvGrpSpPr>
      <p:grpSpPr>
        <a:xfrm>
          <a:off x="0" y="0"/>
          <a:ext cx="0" cy="0"/>
          <a:chOff x="0" y="0"/>
          <a:chExt cx="0" cy="0"/>
        </a:xfrm>
      </p:grpSpPr>
      <p:sp>
        <p:nvSpPr>
          <p:cNvPr id="1846" name="Google Shape;1846;p2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Pass trigger but not track</a:t>
            </a:r>
            <a:endParaRPr/>
          </a:p>
        </p:txBody>
      </p:sp>
      <p:sp>
        <p:nvSpPr>
          <p:cNvPr id="1847" name="Google Shape;1847;p2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202</a:t>
            </a:fld>
            <a:endParaRPr/>
          </a:p>
        </p:txBody>
      </p:sp>
      <p:pic>
        <p:nvPicPr>
          <p:cNvPr id="1848" name="Google Shape;1848;p221"/>
          <p:cNvPicPr preferRelativeResize="0"/>
          <p:nvPr/>
        </p:nvPicPr>
        <p:blipFill>
          <a:blip r:embed="rId3">
            <a:alphaModFix/>
          </a:blip>
          <a:stretch>
            <a:fillRect/>
          </a:stretch>
        </p:blipFill>
        <p:spPr>
          <a:xfrm>
            <a:off x="2135038" y="1017450"/>
            <a:ext cx="4873936" cy="3821250"/>
          </a:xfrm>
          <a:prstGeom prst="rect">
            <a:avLst/>
          </a:prstGeom>
          <a:noFill/>
          <a:ln>
            <a:noFill/>
          </a:ln>
        </p:spPr>
      </p:pic>
      <p:sp>
        <p:nvSpPr>
          <p:cNvPr id="1849" name="Google Shape;1849;p221"/>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1853"/>
        <p:cNvGrpSpPr/>
        <p:nvPr/>
      </p:nvGrpSpPr>
      <p:grpSpPr>
        <a:xfrm>
          <a:off x="0" y="0"/>
          <a:ext cx="0" cy="0"/>
          <a:chOff x="0" y="0"/>
          <a:chExt cx="0" cy="0"/>
        </a:xfrm>
      </p:grpSpPr>
      <p:sp>
        <p:nvSpPr>
          <p:cNvPr id="1854" name="Google Shape;1854;p2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Pass both</a:t>
            </a:r>
            <a:endParaRPr/>
          </a:p>
        </p:txBody>
      </p:sp>
      <p:sp>
        <p:nvSpPr>
          <p:cNvPr id="1855" name="Google Shape;1855;p2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203</a:t>
            </a:fld>
            <a:endParaRPr/>
          </a:p>
        </p:txBody>
      </p:sp>
      <p:sp>
        <p:nvSpPr>
          <p:cNvPr id="1856" name="Google Shape;1856;p222"/>
          <p:cNvSpPr txBox="1"/>
          <p:nvPr/>
        </p:nvSpPr>
        <p:spPr>
          <a:xfrm>
            <a:off x="6595800" y="0"/>
            <a:ext cx="25482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Hue normalization: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Bluest: -7.5</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Reddest: -3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If more than -3 also reddest.</a:t>
            </a:r>
            <a:endParaRPr>
              <a:latin typeface="Lato"/>
              <a:ea typeface="Lato"/>
              <a:cs typeface="Lato"/>
              <a:sym typeface="Lato"/>
            </a:endParaRPr>
          </a:p>
        </p:txBody>
      </p:sp>
      <p:pic>
        <p:nvPicPr>
          <p:cNvPr id="1857" name="Google Shape;1857;p222"/>
          <p:cNvPicPr preferRelativeResize="0"/>
          <p:nvPr/>
        </p:nvPicPr>
        <p:blipFill>
          <a:blip r:embed="rId3">
            <a:alphaModFix/>
          </a:blip>
          <a:stretch>
            <a:fillRect/>
          </a:stretch>
        </p:blipFill>
        <p:spPr>
          <a:xfrm>
            <a:off x="1615825" y="1169850"/>
            <a:ext cx="4873936" cy="38212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1861"/>
        <p:cNvGrpSpPr/>
        <p:nvPr/>
      </p:nvGrpSpPr>
      <p:grpSpPr>
        <a:xfrm>
          <a:off x="0" y="0"/>
          <a:ext cx="0" cy="0"/>
          <a:chOff x="0" y="0"/>
          <a:chExt cx="0" cy="0"/>
        </a:xfrm>
      </p:grpSpPr>
      <p:sp>
        <p:nvSpPr>
          <p:cNvPr id="1862" name="Google Shape;1862;p2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Acceptance as a function of displaced position</a:t>
            </a:r>
            <a:endParaRPr/>
          </a:p>
        </p:txBody>
      </p:sp>
      <p:sp>
        <p:nvSpPr>
          <p:cNvPr id="1863" name="Google Shape;1863;p223"/>
          <p:cNvSpPr txBox="1">
            <a:spLocks noGrp="1"/>
          </p:cNvSpPr>
          <p:nvPr>
            <p:ph type="body" idx="1"/>
          </p:nvPr>
        </p:nvSpPr>
        <p:spPr>
          <a:xfrm>
            <a:off x="311700" y="1152475"/>
            <a:ext cx="43071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 just picked a specific mass.</a:t>
            </a:r>
            <a:endParaRPr/>
          </a:p>
          <a:p>
            <a:pPr marL="457200" lvl="0" indent="-342900" algn="l" rtl="0">
              <a:spcBef>
                <a:spcPts val="0"/>
              </a:spcBef>
              <a:spcAft>
                <a:spcPts val="0"/>
              </a:spcAft>
              <a:buSzPts val="1800"/>
              <a:buChar char="●"/>
            </a:pPr>
            <a:r>
              <a:rPr lang="en"/>
              <a:t>1.25GeV.</a:t>
            </a:r>
            <a:endParaRPr/>
          </a:p>
          <a:p>
            <a:pPr marL="457200" lvl="0" indent="-342900" algn="l" rtl="0">
              <a:spcBef>
                <a:spcPts val="0"/>
              </a:spcBef>
              <a:spcAft>
                <a:spcPts val="0"/>
              </a:spcAft>
              <a:buSzPts val="1800"/>
              <a:buChar char="●"/>
            </a:pPr>
            <a:r>
              <a:rPr lang="en" b="1"/>
              <a:t>54544</a:t>
            </a:r>
            <a:r>
              <a:rPr lang="en"/>
              <a:t> events </a:t>
            </a:r>
            <a:endParaRPr/>
          </a:p>
        </p:txBody>
      </p:sp>
      <p:sp>
        <p:nvSpPr>
          <p:cNvPr id="1864" name="Google Shape;1864;p2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204</a:t>
            </a:fld>
            <a:endParaRPr/>
          </a:p>
        </p:txBody>
      </p:sp>
      <p:pic>
        <p:nvPicPr>
          <p:cNvPr id="1865" name="Google Shape;1865;p223"/>
          <p:cNvPicPr preferRelativeResize="0"/>
          <p:nvPr/>
        </p:nvPicPr>
        <p:blipFill>
          <a:blip r:embed="rId3">
            <a:alphaModFix/>
          </a:blip>
          <a:stretch>
            <a:fillRect/>
          </a:stretch>
        </p:blipFill>
        <p:spPr>
          <a:xfrm>
            <a:off x="5274075" y="1243600"/>
            <a:ext cx="3558237" cy="3358760"/>
          </a:xfrm>
          <a:prstGeom prst="rect">
            <a:avLst/>
          </a:prstGeom>
          <a:noFill/>
          <a:ln>
            <a:noFill/>
          </a:ln>
        </p:spPr>
      </p:pic>
      <p:pic>
        <p:nvPicPr>
          <p:cNvPr id="1866" name="Google Shape;1866;p223"/>
          <p:cNvPicPr preferRelativeResize="0"/>
          <p:nvPr/>
        </p:nvPicPr>
        <p:blipFill>
          <a:blip r:embed="rId4">
            <a:alphaModFix/>
          </a:blip>
          <a:stretch>
            <a:fillRect/>
          </a:stretch>
        </p:blipFill>
        <p:spPr>
          <a:xfrm>
            <a:off x="802060" y="2662700"/>
            <a:ext cx="2901038" cy="2340250"/>
          </a:xfrm>
          <a:prstGeom prst="rect">
            <a:avLst/>
          </a:prstGeom>
          <a:noFill/>
          <a:ln>
            <a:noFill/>
          </a:ln>
        </p:spPr>
      </p:pic>
      <p:sp>
        <p:nvSpPr>
          <p:cNvPr id="1867" name="Google Shape;1867;p223"/>
          <p:cNvSpPr/>
          <p:nvPr/>
        </p:nvSpPr>
        <p:spPr>
          <a:xfrm>
            <a:off x="1729600" y="3206425"/>
            <a:ext cx="107100" cy="1559700"/>
          </a:xfrm>
          <a:prstGeom prst="roundRect">
            <a:avLst>
              <a:gd name="adj" fmla="val 16667"/>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871"/>
        <p:cNvGrpSpPr/>
        <p:nvPr/>
      </p:nvGrpSpPr>
      <p:grpSpPr>
        <a:xfrm>
          <a:off x="0" y="0"/>
          <a:ext cx="0" cy="0"/>
          <a:chOff x="0" y="0"/>
          <a:chExt cx="0" cy="0"/>
        </a:xfrm>
      </p:grpSpPr>
      <p:sp>
        <p:nvSpPr>
          <p:cNvPr id="1872" name="Google Shape;1872;p2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to muons acceptance</a:t>
            </a:r>
            <a:endParaRPr/>
          </a:p>
        </p:txBody>
      </p:sp>
      <p:sp>
        <p:nvSpPr>
          <p:cNvPr id="1873" name="Google Shape;1873;p224"/>
          <p:cNvSpPr txBox="1">
            <a:spLocks noGrp="1"/>
          </p:cNvSpPr>
          <p:nvPr>
            <p:ph type="body" idx="1"/>
          </p:nvPr>
        </p:nvSpPr>
        <p:spPr>
          <a:xfrm>
            <a:off x="311700" y="1152475"/>
            <a:ext cx="42864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en"/>
              <a:t>Default number of events for each config: 5000.</a:t>
            </a:r>
            <a:endParaRPr/>
          </a:p>
          <a:p>
            <a:pPr marL="457200" lvl="0" indent="-334327" algn="l" rtl="0">
              <a:spcBef>
                <a:spcPts val="0"/>
              </a:spcBef>
              <a:spcAft>
                <a:spcPts val="0"/>
              </a:spcAft>
              <a:buSzPct val="100000"/>
              <a:buChar char="●"/>
            </a:pPr>
            <a:r>
              <a:rPr lang="en"/>
              <a:t>However, some config files might either be empty or don’t have a lot of entries.</a:t>
            </a:r>
            <a:endParaRPr/>
          </a:p>
          <a:p>
            <a:pPr marL="457200" lvl="0" indent="-334327" algn="l" rtl="0">
              <a:spcBef>
                <a:spcPts val="0"/>
              </a:spcBef>
              <a:spcAft>
                <a:spcPts val="0"/>
              </a:spcAft>
              <a:buSzPct val="100000"/>
              <a:buChar char="●"/>
            </a:pPr>
            <a:r>
              <a:rPr lang="en"/>
              <a:t>Also plotting the number of events here to check.</a:t>
            </a:r>
            <a:endParaRPr/>
          </a:p>
        </p:txBody>
      </p:sp>
      <p:sp>
        <p:nvSpPr>
          <p:cNvPr id="1874" name="Google Shape;1874;p22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205</a:t>
            </a:fld>
            <a:endParaRPr/>
          </a:p>
        </p:txBody>
      </p:sp>
      <p:pic>
        <p:nvPicPr>
          <p:cNvPr id="1875" name="Google Shape;1875;p224"/>
          <p:cNvPicPr preferRelativeResize="0"/>
          <p:nvPr/>
        </p:nvPicPr>
        <p:blipFill>
          <a:blip r:embed="rId3">
            <a:alphaModFix/>
          </a:blip>
          <a:stretch>
            <a:fillRect/>
          </a:stretch>
        </p:blipFill>
        <p:spPr>
          <a:xfrm>
            <a:off x="4750500" y="1169850"/>
            <a:ext cx="4005215" cy="335876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1879"/>
        <p:cNvGrpSpPr/>
        <p:nvPr/>
      </p:nvGrpSpPr>
      <p:grpSpPr>
        <a:xfrm>
          <a:off x="0" y="0"/>
          <a:ext cx="0" cy="0"/>
          <a:chOff x="0" y="0"/>
          <a:chExt cx="0" cy="0"/>
        </a:xfrm>
      </p:grpSpPr>
      <p:sp>
        <p:nvSpPr>
          <p:cNvPr id="1880" name="Google Shape;1880;p2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to muons acceptance (log acceptance scale)</a:t>
            </a:r>
            <a:endParaRPr/>
          </a:p>
        </p:txBody>
      </p:sp>
      <p:sp>
        <p:nvSpPr>
          <p:cNvPr id="1881" name="Google Shape;1881;p225"/>
          <p:cNvSpPr txBox="1">
            <a:spLocks noGrp="1"/>
          </p:cNvSpPr>
          <p:nvPr>
            <p:ph type="body" idx="1"/>
          </p:nvPr>
        </p:nvSpPr>
        <p:spPr>
          <a:xfrm>
            <a:off x="311700" y="1152475"/>
            <a:ext cx="42864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en"/>
              <a:t>Default number of events for each config: 5000.</a:t>
            </a:r>
            <a:endParaRPr/>
          </a:p>
          <a:p>
            <a:pPr marL="457200" lvl="0" indent="-334327" algn="l" rtl="0">
              <a:spcBef>
                <a:spcPts val="0"/>
              </a:spcBef>
              <a:spcAft>
                <a:spcPts val="0"/>
              </a:spcAft>
              <a:buSzPct val="100000"/>
              <a:buChar char="●"/>
            </a:pPr>
            <a:r>
              <a:rPr lang="en"/>
              <a:t>However, some config files might either be empty or don’t have a lot of entries.</a:t>
            </a:r>
            <a:endParaRPr/>
          </a:p>
          <a:p>
            <a:pPr marL="457200" lvl="0" indent="-334327" algn="l" rtl="0">
              <a:spcBef>
                <a:spcPts val="0"/>
              </a:spcBef>
              <a:spcAft>
                <a:spcPts val="0"/>
              </a:spcAft>
              <a:buSzPct val="100000"/>
              <a:buChar char="●"/>
            </a:pPr>
            <a:r>
              <a:rPr lang="en"/>
              <a:t>Also plotting the number of events here to check.</a:t>
            </a:r>
            <a:endParaRPr/>
          </a:p>
        </p:txBody>
      </p:sp>
      <p:sp>
        <p:nvSpPr>
          <p:cNvPr id="1882" name="Google Shape;1882;p2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206</a:t>
            </a:fld>
            <a:endParaRPr/>
          </a:p>
        </p:txBody>
      </p:sp>
      <p:pic>
        <p:nvPicPr>
          <p:cNvPr id="1883" name="Google Shape;1883;p225"/>
          <p:cNvPicPr preferRelativeResize="0"/>
          <p:nvPr/>
        </p:nvPicPr>
        <p:blipFill>
          <a:blip r:embed="rId3">
            <a:alphaModFix/>
          </a:blip>
          <a:stretch>
            <a:fillRect/>
          </a:stretch>
        </p:blipFill>
        <p:spPr>
          <a:xfrm>
            <a:off x="4746225" y="1234250"/>
            <a:ext cx="4052060" cy="335876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1887"/>
        <p:cNvGrpSpPr/>
        <p:nvPr/>
      </p:nvGrpSpPr>
      <p:grpSpPr>
        <a:xfrm>
          <a:off x="0" y="0"/>
          <a:ext cx="0" cy="0"/>
          <a:chOff x="0" y="0"/>
          <a:chExt cx="0" cy="0"/>
        </a:xfrm>
      </p:grpSpPr>
      <p:sp>
        <p:nvSpPr>
          <p:cNvPr id="1888" name="Google Shape;1888;p2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80"/>
              <a:t>A’ to muons acceptance (remove 0 acceptance points)</a:t>
            </a:r>
            <a:endParaRPr sz="2480"/>
          </a:p>
        </p:txBody>
      </p:sp>
      <p:sp>
        <p:nvSpPr>
          <p:cNvPr id="1889" name="Google Shape;1889;p226"/>
          <p:cNvSpPr txBox="1">
            <a:spLocks noGrp="1"/>
          </p:cNvSpPr>
          <p:nvPr>
            <p:ph type="body" idx="1"/>
          </p:nvPr>
        </p:nvSpPr>
        <p:spPr>
          <a:xfrm>
            <a:off x="311700" y="1152475"/>
            <a:ext cx="42864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
              <a:t>Default number of events for each config: 5000.</a:t>
            </a:r>
            <a:endParaRPr/>
          </a:p>
          <a:p>
            <a:pPr marL="457200" lvl="0" indent="-334327" algn="l" rtl="0">
              <a:spcBef>
                <a:spcPts val="0"/>
              </a:spcBef>
              <a:spcAft>
                <a:spcPts val="0"/>
              </a:spcAft>
              <a:buSzPct val="100000"/>
              <a:buChar char="●"/>
            </a:pPr>
            <a:r>
              <a:rPr lang="en"/>
              <a:t>However, some config files might either be empty or don’t have a lot of entries.</a:t>
            </a:r>
            <a:endParaRPr/>
          </a:p>
          <a:p>
            <a:pPr marL="457200" lvl="0" indent="-334327" algn="l" rtl="0">
              <a:spcBef>
                <a:spcPts val="0"/>
              </a:spcBef>
              <a:spcAft>
                <a:spcPts val="0"/>
              </a:spcAft>
              <a:buSzPct val="100000"/>
              <a:buChar char="●"/>
            </a:pPr>
            <a:r>
              <a:rPr lang="en"/>
              <a:t>Also plotting the number of events here to check.</a:t>
            </a:r>
            <a:endParaRPr/>
          </a:p>
          <a:p>
            <a:pPr marL="457200" lvl="0" indent="-334327" algn="l" rtl="0">
              <a:spcBef>
                <a:spcPts val="0"/>
              </a:spcBef>
              <a:spcAft>
                <a:spcPts val="0"/>
              </a:spcAft>
              <a:buClr>
                <a:srgbClr val="0B5394"/>
              </a:buClr>
              <a:buSzPct val="100000"/>
              <a:buChar char="●"/>
            </a:pPr>
            <a:r>
              <a:rPr lang="en">
                <a:solidFill>
                  <a:srgbClr val="0B5394"/>
                </a:solidFill>
              </a:rPr>
              <a:t>Bluer is lower!</a:t>
            </a:r>
            <a:endParaRPr>
              <a:solidFill>
                <a:srgbClr val="0B5394"/>
              </a:solidFill>
            </a:endParaRPr>
          </a:p>
        </p:txBody>
      </p:sp>
      <p:sp>
        <p:nvSpPr>
          <p:cNvPr id="1890" name="Google Shape;1890;p22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207</a:t>
            </a:fld>
            <a:endParaRPr/>
          </a:p>
        </p:txBody>
      </p:sp>
      <p:pic>
        <p:nvPicPr>
          <p:cNvPr id="1891" name="Google Shape;1891;p226"/>
          <p:cNvPicPr preferRelativeResize="0"/>
          <p:nvPr/>
        </p:nvPicPr>
        <p:blipFill>
          <a:blip r:embed="rId3">
            <a:alphaModFix/>
          </a:blip>
          <a:stretch>
            <a:fillRect/>
          </a:stretch>
        </p:blipFill>
        <p:spPr>
          <a:xfrm>
            <a:off x="4750500" y="1169850"/>
            <a:ext cx="4052060" cy="335876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1895"/>
        <p:cNvGrpSpPr/>
        <p:nvPr/>
      </p:nvGrpSpPr>
      <p:grpSpPr>
        <a:xfrm>
          <a:off x="0" y="0"/>
          <a:ext cx="0" cy="0"/>
          <a:chOff x="0" y="0"/>
          <a:chExt cx="0" cy="0"/>
        </a:xfrm>
      </p:grpSpPr>
      <p:sp>
        <p:nvSpPr>
          <p:cNvPr id="1896" name="Google Shape;1896;p22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208</a:t>
            </a:fld>
            <a:endParaRPr/>
          </a:p>
        </p:txBody>
      </p:sp>
      <p:sp>
        <p:nvSpPr>
          <p:cNvPr id="1897" name="Google Shape;1897;p227"/>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(6/23/2021) Various resolutions</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1901"/>
        <p:cNvGrpSpPr/>
        <p:nvPr/>
      </p:nvGrpSpPr>
      <p:grpSpPr>
        <a:xfrm>
          <a:off x="0" y="0"/>
          <a:ext cx="0" cy="0"/>
          <a:chOff x="0" y="0"/>
          <a:chExt cx="0" cy="0"/>
        </a:xfrm>
      </p:grpSpPr>
      <p:sp>
        <p:nvSpPr>
          <p:cNvPr id="1902" name="Google Shape;1902;p22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Momentum resolution before FMag</a:t>
            </a:r>
            <a:endParaRPr/>
          </a:p>
        </p:txBody>
      </p:sp>
      <p:sp>
        <p:nvSpPr>
          <p:cNvPr id="1903" name="Google Shape;1903;p228"/>
          <p:cNvSpPr txBox="1">
            <a:spLocks noGrp="1"/>
          </p:cNvSpPr>
          <p:nvPr>
            <p:ph type="body" idx="1"/>
          </p:nvPr>
        </p:nvSpPr>
        <p:spPr>
          <a:xfrm>
            <a:off x="311700" y="1152475"/>
            <a:ext cx="4320900" cy="3457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DY sample at target with 100k events.</a:t>
            </a:r>
            <a:endParaRPr/>
          </a:p>
          <a:p>
            <a:pPr marL="457200" lvl="0" indent="-342900" algn="l" rtl="0">
              <a:spcBef>
                <a:spcPts val="0"/>
              </a:spcBef>
              <a:spcAft>
                <a:spcPts val="0"/>
              </a:spcAft>
              <a:buSzPts val="1800"/>
              <a:buChar char="●"/>
            </a:pPr>
            <a:r>
              <a:rPr lang="en"/>
              <a:t>Resolution based on </a:t>
            </a:r>
            <a:r>
              <a:rPr lang="en" b="1"/>
              <a:t>5806 reconstructed events</a:t>
            </a:r>
            <a:r>
              <a:rPr lang="en"/>
              <a:t>.</a:t>
            </a:r>
            <a:endParaRPr/>
          </a:p>
          <a:p>
            <a:pPr marL="457200" lvl="0" indent="-342900" algn="l" rtl="0">
              <a:spcBef>
                <a:spcPts val="0"/>
              </a:spcBef>
              <a:spcAft>
                <a:spcPts val="0"/>
              </a:spcAft>
              <a:buSzPts val="1800"/>
              <a:buChar char="●"/>
            </a:pPr>
            <a:r>
              <a:rPr lang="en"/>
              <a:t>Dimuon momentum resolution.</a:t>
            </a:r>
            <a:endParaRPr/>
          </a:p>
        </p:txBody>
      </p:sp>
      <p:sp>
        <p:nvSpPr>
          <p:cNvPr id="1904" name="Google Shape;1904;p22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209</a:t>
            </a:fld>
            <a:endParaRPr/>
          </a:p>
        </p:txBody>
      </p:sp>
      <p:pic>
        <p:nvPicPr>
          <p:cNvPr id="1905" name="Google Shape;1905;p228"/>
          <p:cNvPicPr preferRelativeResize="0"/>
          <p:nvPr/>
        </p:nvPicPr>
        <p:blipFill>
          <a:blip r:embed="rId3">
            <a:alphaModFix/>
          </a:blip>
          <a:stretch>
            <a:fillRect/>
          </a:stretch>
        </p:blipFill>
        <p:spPr>
          <a:xfrm>
            <a:off x="4785000" y="1169850"/>
            <a:ext cx="3552850" cy="34116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Medium A’ </a:t>
            </a:r>
            <a:endParaRPr/>
          </a:p>
        </p:txBody>
      </p:sp>
      <p:sp>
        <p:nvSpPr>
          <p:cNvPr id="254" name="Google Shape;254;p4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255" name="Google Shape;255;p40"/>
          <p:cNvPicPr preferRelativeResize="0"/>
          <p:nvPr/>
        </p:nvPicPr>
        <p:blipFill>
          <a:blip r:embed="rId3">
            <a:alphaModFix/>
          </a:blip>
          <a:stretch>
            <a:fillRect/>
          </a:stretch>
        </p:blipFill>
        <p:spPr>
          <a:xfrm>
            <a:off x="458250" y="1691025"/>
            <a:ext cx="3181224" cy="3295900"/>
          </a:xfrm>
          <a:prstGeom prst="rect">
            <a:avLst/>
          </a:prstGeom>
          <a:noFill/>
          <a:ln>
            <a:noFill/>
          </a:ln>
        </p:spPr>
      </p:pic>
      <p:pic>
        <p:nvPicPr>
          <p:cNvPr id="256" name="Google Shape;256;p40"/>
          <p:cNvPicPr preferRelativeResize="0"/>
          <p:nvPr/>
        </p:nvPicPr>
        <p:blipFill>
          <a:blip r:embed="rId4">
            <a:alphaModFix/>
          </a:blip>
          <a:stretch>
            <a:fillRect/>
          </a:stretch>
        </p:blipFill>
        <p:spPr>
          <a:xfrm>
            <a:off x="5621150" y="1691025"/>
            <a:ext cx="3111425" cy="3295900"/>
          </a:xfrm>
          <a:prstGeom prst="rect">
            <a:avLst/>
          </a:prstGeom>
          <a:noFill/>
          <a:ln>
            <a:noFill/>
          </a:ln>
        </p:spPr>
      </p:pic>
      <p:cxnSp>
        <p:nvCxnSpPr>
          <p:cNvPr id="257" name="Google Shape;257;p40"/>
          <p:cNvCxnSpPr/>
          <p:nvPr/>
        </p:nvCxnSpPr>
        <p:spPr>
          <a:xfrm>
            <a:off x="4202363" y="3234575"/>
            <a:ext cx="855900" cy="0"/>
          </a:xfrm>
          <a:prstGeom prst="straightConnector1">
            <a:avLst/>
          </a:prstGeom>
          <a:noFill/>
          <a:ln w="38100" cap="flat" cmpd="sng">
            <a:solidFill>
              <a:schemeClr val="dk2"/>
            </a:solidFill>
            <a:prstDash val="solid"/>
            <a:round/>
            <a:headEnd type="none" w="med" len="med"/>
            <a:tailEnd type="triangle" w="med" len="med"/>
          </a:ln>
        </p:spPr>
      </p:cxnSp>
      <p:sp>
        <p:nvSpPr>
          <p:cNvPr id="258" name="Google Shape;258;p40"/>
          <p:cNvSpPr txBox="1"/>
          <p:nvPr/>
        </p:nvSpPr>
        <p:spPr>
          <a:xfrm>
            <a:off x="1673113" y="1234863"/>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a:t>
            </a:r>
            <a:endParaRPr>
              <a:latin typeface="Lato"/>
              <a:ea typeface="Lato"/>
              <a:cs typeface="Lato"/>
              <a:sym typeface="Lato"/>
            </a:endParaRPr>
          </a:p>
        </p:txBody>
      </p:sp>
      <p:sp>
        <p:nvSpPr>
          <p:cNvPr id="259" name="Google Shape;259;p40"/>
          <p:cNvSpPr txBox="1"/>
          <p:nvPr/>
        </p:nvSpPr>
        <p:spPr>
          <a:xfrm>
            <a:off x="6895575" y="1234863"/>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a:t>
            </a:r>
            <a:endParaRPr>
              <a:latin typeface="Lato"/>
              <a:ea typeface="Lato"/>
              <a:cs typeface="Lato"/>
              <a:sym typeface="Lato"/>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909"/>
        <p:cNvGrpSpPr/>
        <p:nvPr/>
      </p:nvGrpSpPr>
      <p:grpSpPr>
        <a:xfrm>
          <a:off x="0" y="0"/>
          <a:ext cx="0" cy="0"/>
          <a:chOff x="0" y="0"/>
          <a:chExt cx="0" cy="0"/>
        </a:xfrm>
      </p:grpSpPr>
      <p:sp>
        <p:nvSpPr>
          <p:cNvPr id="1910" name="Google Shape;1910;p22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Momentum resolution before FMag (Δsigma/p)</a:t>
            </a:r>
            <a:endParaRPr/>
          </a:p>
        </p:txBody>
      </p:sp>
      <p:sp>
        <p:nvSpPr>
          <p:cNvPr id="1911" name="Google Shape;1911;p229"/>
          <p:cNvSpPr txBox="1">
            <a:spLocks noGrp="1"/>
          </p:cNvSpPr>
          <p:nvPr>
            <p:ph type="body" idx="1"/>
          </p:nvPr>
        </p:nvSpPr>
        <p:spPr>
          <a:xfrm>
            <a:off x="311700" y="1152475"/>
            <a:ext cx="4320900" cy="3457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DY sample at target with 100k events.</a:t>
            </a:r>
            <a:endParaRPr/>
          </a:p>
          <a:p>
            <a:pPr marL="457200" lvl="0" indent="-342900" algn="l" rtl="0">
              <a:spcBef>
                <a:spcPts val="0"/>
              </a:spcBef>
              <a:spcAft>
                <a:spcPts val="0"/>
              </a:spcAft>
              <a:buSzPts val="1800"/>
              <a:buChar char="●"/>
            </a:pPr>
            <a:r>
              <a:rPr lang="en"/>
              <a:t>Resolution based on </a:t>
            </a:r>
            <a:r>
              <a:rPr lang="en" b="1"/>
              <a:t>5806 reconstructed events</a:t>
            </a:r>
            <a:r>
              <a:rPr lang="en"/>
              <a:t>.</a:t>
            </a:r>
            <a:endParaRPr/>
          </a:p>
          <a:p>
            <a:pPr marL="457200" lvl="0" indent="-342900" algn="l" rtl="0">
              <a:spcBef>
                <a:spcPts val="0"/>
              </a:spcBef>
              <a:spcAft>
                <a:spcPts val="0"/>
              </a:spcAft>
              <a:buSzPts val="1800"/>
              <a:buChar char="●"/>
            </a:pPr>
            <a:r>
              <a:rPr lang="en"/>
              <a:t>Dimuon momentum resolution.</a:t>
            </a:r>
            <a:endParaRPr/>
          </a:p>
        </p:txBody>
      </p:sp>
      <p:sp>
        <p:nvSpPr>
          <p:cNvPr id="1912" name="Google Shape;1912;p22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210</a:t>
            </a:fld>
            <a:endParaRPr/>
          </a:p>
        </p:txBody>
      </p:sp>
      <p:pic>
        <p:nvPicPr>
          <p:cNvPr id="1913" name="Google Shape;1913;p229"/>
          <p:cNvPicPr preferRelativeResize="0"/>
          <p:nvPr/>
        </p:nvPicPr>
        <p:blipFill>
          <a:blip r:embed="rId3">
            <a:alphaModFix/>
          </a:blip>
          <a:stretch>
            <a:fillRect/>
          </a:stretch>
        </p:blipFill>
        <p:spPr>
          <a:xfrm>
            <a:off x="4785000" y="1169850"/>
            <a:ext cx="3552849" cy="342771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1917"/>
        <p:cNvGrpSpPr/>
        <p:nvPr/>
      </p:nvGrpSpPr>
      <p:grpSpPr>
        <a:xfrm>
          <a:off x="0" y="0"/>
          <a:ext cx="0" cy="0"/>
          <a:chOff x="0" y="0"/>
          <a:chExt cx="0" cy="0"/>
        </a:xfrm>
      </p:grpSpPr>
      <p:sp>
        <p:nvSpPr>
          <p:cNvPr id="1918" name="Google Shape;1918;p23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80"/>
              <a:t>Dimuon momentum resolution before &amp; after the FMag</a:t>
            </a:r>
            <a:endParaRPr sz="2580"/>
          </a:p>
        </p:txBody>
      </p:sp>
      <p:sp>
        <p:nvSpPr>
          <p:cNvPr id="1919" name="Google Shape;1919;p23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en"/>
              <a:t>Displaced A’ to muons sample with 10k events.</a:t>
            </a:r>
            <a:endParaRPr/>
          </a:p>
          <a:p>
            <a:pPr marL="457200" lvl="0" indent="-334327" algn="l" rtl="0">
              <a:spcBef>
                <a:spcPts val="0"/>
              </a:spcBef>
              <a:spcAft>
                <a:spcPts val="0"/>
              </a:spcAft>
              <a:buSzPct val="100000"/>
              <a:buChar char="●"/>
            </a:pPr>
            <a:r>
              <a:rPr lang="en"/>
              <a:t>Dimuon reco momentum not available at vertex yet, just add the reco momentum at Station 1 together.</a:t>
            </a:r>
            <a:endParaRPr/>
          </a:p>
          <a:p>
            <a:pPr marL="457200" lvl="0" indent="-334327" algn="l" rtl="0">
              <a:spcBef>
                <a:spcPts val="0"/>
              </a:spcBef>
              <a:spcAft>
                <a:spcPts val="0"/>
              </a:spcAft>
              <a:buSzPct val="100000"/>
              <a:buChar char="●"/>
            </a:pPr>
            <a:r>
              <a:rPr lang="en" b="1"/>
              <a:t>1886 events reconstructed.</a:t>
            </a:r>
            <a:endParaRPr b="1"/>
          </a:p>
        </p:txBody>
      </p:sp>
      <p:sp>
        <p:nvSpPr>
          <p:cNvPr id="1920" name="Google Shape;1920;p23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211</a:t>
            </a:fld>
            <a:endParaRPr/>
          </a:p>
        </p:txBody>
      </p:sp>
      <p:pic>
        <p:nvPicPr>
          <p:cNvPr id="1921" name="Google Shape;1921;p230"/>
          <p:cNvPicPr preferRelativeResize="0"/>
          <p:nvPr/>
        </p:nvPicPr>
        <p:blipFill>
          <a:blip r:embed="rId3">
            <a:alphaModFix/>
          </a:blip>
          <a:stretch>
            <a:fillRect/>
          </a:stretch>
        </p:blipFill>
        <p:spPr>
          <a:xfrm>
            <a:off x="4724400" y="1169850"/>
            <a:ext cx="3613450" cy="359627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925"/>
        <p:cNvGrpSpPr/>
        <p:nvPr/>
      </p:nvGrpSpPr>
      <p:grpSpPr>
        <a:xfrm>
          <a:off x="0" y="0"/>
          <a:ext cx="0" cy="0"/>
          <a:chOff x="0" y="0"/>
          <a:chExt cx="0" cy="0"/>
        </a:xfrm>
      </p:grpSpPr>
      <p:sp>
        <p:nvSpPr>
          <p:cNvPr id="1926" name="Google Shape;1926;p231"/>
          <p:cNvSpPr txBox="1">
            <a:spLocks noGrp="1"/>
          </p:cNvSpPr>
          <p:nvPr>
            <p:ph type="title"/>
          </p:nvPr>
        </p:nvSpPr>
        <p:spPr>
          <a:xfrm>
            <a:off x="311700" y="32440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Single muon momentum resolution before and after the Fmag.</a:t>
            </a:r>
            <a:endParaRPr/>
          </a:p>
        </p:txBody>
      </p:sp>
      <p:sp>
        <p:nvSpPr>
          <p:cNvPr id="1927" name="Google Shape;1927;p23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212</a:t>
            </a:fld>
            <a:endParaRPr/>
          </a:p>
        </p:txBody>
      </p:sp>
      <p:pic>
        <p:nvPicPr>
          <p:cNvPr id="1928" name="Google Shape;1928;p231"/>
          <p:cNvPicPr preferRelativeResize="0"/>
          <p:nvPr/>
        </p:nvPicPr>
        <p:blipFill>
          <a:blip r:embed="rId3">
            <a:alphaModFix/>
          </a:blip>
          <a:stretch>
            <a:fillRect/>
          </a:stretch>
        </p:blipFill>
        <p:spPr>
          <a:xfrm>
            <a:off x="4336125" y="1082800"/>
            <a:ext cx="3912522" cy="3821250"/>
          </a:xfrm>
          <a:prstGeom prst="rect">
            <a:avLst/>
          </a:prstGeom>
          <a:noFill/>
          <a:ln>
            <a:noFill/>
          </a:ln>
        </p:spPr>
      </p:pic>
      <p:sp>
        <p:nvSpPr>
          <p:cNvPr id="1929" name="Google Shape;1929;p231"/>
          <p:cNvSpPr txBox="1">
            <a:spLocks noGrp="1"/>
          </p:cNvSpPr>
          <p:nvPr>
            <p:ph type="body" idx="1"/>
          </p:nvPr>
        </p:nvSpPr>
        <p:spPr>
          <a:xfrm>
            <a:off x="110875" y="1493875"/>
            <a:ext cx="4320900" cy="216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DY sample at target with 100k events.</a:t>
            </a:r>
            <a:endParaRPr/>
          </a:p>
          <a:p>
            <a:pPr marL="457200" lvl="0" indent="-342900" algn="l" rtl="0">
              <a:spcBef>
                <a:spcPts val="0"/>
              </a:spcBef>
              <a:spcAft>
                <a:spcPts val="0"/>
              </a:spcAft>
              <a:buSzPts val="1800"/>
              <a:buChar char="●"/>
            </a:pPr>
            <a:r>
              <a:rPr lang="en"/>
              <a:t>Resolution based on </a:t>
            </a:r>
            <a:r>
              <a:rPr lang="en" b="1"/>
              <a:t>5806 reconstructed events</a:t>
            </a:r>
            <a:r>
              <a:rPr lang="en"/>
              <a:t>.</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933"/>
        <p:cNvGrpSpPr/>
        <p:nvPr/>
      </p:nvGrpSpPr>
      <p:grpSpPr>
        <a:xfrm>
          <a:off x="0" y="0"/>
          <a:ext cx="0" cy="0"/>
          <a:chOff x="0" y="0"/>
          <a:chExt cx="0" cy="0"/>
        </a:xfrm>
      </p:grpSpPr>
      <p:sp>
        <p:nvSpPr>
          <p:cNvPr id="1934" name="Google Shape;1934;p2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J/psi sample (min pz = 30 GeV)</a:t>
            </a:r>
            <a:endParaRPr/>
          </a:p>
        </p:txBody>
      </p:sp>
      <p:sp>
        <p:nvSpPr>
          <p:cNvPr id="1935" name="Google Shape;1935;p232"/>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100k Jpsi sample.</a:t>
            </a:r>
            <a:endParaRPr/>
          </a:p>
          <a:p>
            <a:pPr marL="457200" lvl="0" indent="-342900" algn="l" rtl="0">
              <a:spcBef>
                <a:spcPts val="0"/>
              </a:spcBef>
              <a:spcAft>
                <a:spcPts val="0"/>
              </a:spcAft>
              <a:buSzPts val="1800"/>
              <a:buChar char="●"/>
            </a:pPr>
            <a:r>
              <a:rPr lang="en" b="1"/>
              <a:t>2171 events</a:t>
            </a:r>
            <a:r>
              <a:rPr lang="en"/>
              <a:t> are reconstructed.</a:t>
            </a:r>
            <a:endParaRPr/>
          </a:p>
        </p:txBody>
      </p:sp>
      <p:sp>
        <p:nvSpPr>
          <p:cNvPr id="1936" name="Google Shape;1936;p23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213</a:t>
            </a:fld>
            <a:endParaRPr/>
          </a:p>
        </p:txBody>
      </p:sp>
      <p:pic>
        <p:nvPicPr>
          <p:cNvPr id="1937" name="Google Shape;1937;p232"/>
          <p:cNvPicPr preferRelativeResize="0"/>
          <p:nvPr/>
        </p:nvPicPr>
        <p:blipFill>
          <a:blip r:embed="rId3">
            <a:alphaModFix/>
          </a:blip>
          <a:stretch>
            <a:fillRect/>
          </a:stretch>
        </p:blipFill>
        <p:spPr>
          <a:xfrm>
            <a:off x="187349" y="2305152"/>
            <a:ext cx="2819775" cy="2596501"/>
          </a:xfrm>
          <a:prstGeom prst="rect">
            <a:avLst/>
          </a:prstGeom>
          <a:noFill/>
          <a:ln>
            <a:noFill/>
          </a:ln>
        </p:spPr>
      </p:pic>
      <p:pic>
        <p:nvPicPr>
          <p:cNvPr id="1938" name="Google Shape;1938;p232"/>
          <p:cNvPicPr preferRelativeResize="0"/>
          <p:nvPr/>
        </p:nvPicPr>
        <p:blipFill>
          <a:blip r:embed="rId4">
            <a:alphaModFix/>
          </a:blip>
          <a:stretch>
            <a:fillRect/>
          </a:stretch>
        </p:blipFill>
        <p:spPr>
          <a:xfrm>
            <a:off x="3093729" y="2305153"/>
            <a:ext cx="2699871" cy="2596501"/>
          </a:xfrm>
          <a:prstGeom prst="rect">
            <a:avLst/>
          </a:prstGeom>
          <a:noFill/>
          <a:ln>
            <a:noFill/>
          </a:ln>
        </p:spPr>
      </p:pic>
      <p:pic>
        <p:nvPicPr>
          <p:cNvPr id="1939" name="Google Shape;1939;p232"/>
          <p:cNvPicPr preferRelativeResize="0"/>
          <p:nvPr/>
        </p:nvPicPr>
        <p:blipFill>
          <a:blip r:embed="rId5">
            <a:alphaModFix/>
          </a:blip>
          <a:stretch>
            <a:fillRect/>
          </a:stretch>
        </p:blipFill>
        <p:spPr>
          <a:xfrm>
            <a:off x="5948525" y="2291067"/>
            <a:ext cx="2699875" cy="2624657"/>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943"/>
        <p:cNvGrpSpPr/>
        <p:nvPr/>
      </p:nvGrpSpPr>
      <p:grpSpPr>
        <a:xfrm>
          <a:off x="0" y="0"/>
          <a:ext cx="0" cy="0"/>
          <a:chOff x="0" y="0"/>
          <a:chExt cx="0" cy="0"/>
        </a:xfrm>
      </p:grpSpPr>
      <p:sp>
        <p:nvSpPr>
          <p:cNvPr id="1944" name="Google Shape;1944;p23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214</a:t>
            </a:fld>
            <a:endParaRPr/>
          </a:p>
        </p:txBody>
      </p:sp>
      <p:sp>
        <p:nvSpPr>
          <p:cNvPr id="1945" name="Google Shape;1945;p233"/>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(6/16/2021) Sailor and Seagull Study</a:t>
            </a:r>
            <a:endParaRPr/>
          </a:p>
        </p:txBody>
      </p:sp>
      <p:pic>
        <p:nvPicPr>
          <p:cNvPr id="1946" name="Google Shape;1946;p233"/>
          <p:cNvPicPr preferRelativeResize="0"/>
          <p:nvPr/>
        </p:nvPicPr>
        <p:blipFill>
          <a:blip r:embed="rId3">
            <a:alphaModFix/>
          </a:blip>
          <a:stretch>
            <a:fillRect/>
          </a:stretch>
        </p:blipFill>
        <p:spPr>
          <a:xfrm>
            <a:off x="1403925" y="884425"/>
            <a:ext cx="940250" cy="940250"/>
          </a:xfrm>
          <a:prstGeom prst="rect">
            <a:avLst/>
          </a:prstGeom>
          <a:noFill/>
          <a:ln>
            <a:noFill/>
          </a:ln>
        </p:spPr>
      </p:pic>
      <p:pic>
        <p:nvPicPr>
          <p:cNvPr id="1947" name="Google Shape;1947;p233"/>
          <p:cNvPicPr preferRelativeResize="0"/>
          <p:nvPr/>
        </p:nvPicPr>
        <p:blipFill>
          <a:blip r:embed="rId4">
            <a:alphaModFix/>
          </a:blip>
          <a:stretch>
            <a:fillRect/>
          </a:stretch>
        </p:blipFill>
        <p:spPr>
          <a:xfrm>
            <a:off x="6387450" y="152400"/>
            <a:ext cx="2604150" cy="2604150"/>
          </a:xfrm>
          <a:prstGeom prst="rect">
            <a:avLst/>
          </a:prstGeom>
          <a:noFill/>
          <a:ln>
            <a:noFill/>
          </a:ln>
        </p:spPr>
      </p:pic>
      <p:pic>
        <p:nvPicPr>
          <p:cNvPr id="1948" name="Google Shape;1948;p233"/>
          <p:cNvPicPr preferRelativeResize="0"/>
          <p:nvPr/>
        </p:nvPicPr>
        <p:blipFill>
          <a:blip r:embed="rId5">
            <a:alphaModFix/>
          </a:blip>
          <a:stretch>
            <a:fillRect/>
          </a:stretch>
        </p:blipFill>
        <p:spPr>
          <a:xfrm>
            <a:off x="152400" y="1977075"/>
            <a:ext cx="2604151" cy="1996965"/>
          </a:xfrm>
          <a:prstGeom prst="rect">
            <a:avLst/>
          </a:prstGeom>
          <a:noFill/>
          <a:ln>
            <a:noFill/>
          </a:ln>
        </p:spPr>
      </p:pic>
      <p:pic>
        <p:nvPicPr>
          <p:cNvPr id="1949" name="Google Shape;1949;p233"/>
          <p:cNvPicPr preferRelativeResize="0"/>
          <p:nvPr/>
        </p:nvPicPr>
        <p:blipFill>
          <a:blip r:embed="rId6">
            <a:alphaModFix/>
          </a:blip>
          <a:stretch>
            <a:fillRect/>
          </a:stretch>
        </p:blipFill>
        <p:spPr>
          <a:xfrm>
            <a:off x="6387450" y="2908950"/>
            <a:ext cx="1950401" cy="2080428"/>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1953"/>
        <p:cNvGrpSpPr/>
        <p:nvPr/>
      </p:nvGrpSpPr>
      <p:grpSpPr>
        <a:xfrm>
          <a:off x="0" y="0"/>
          <a:ext cx="0" cy="0"/>
          <a:chOff x="0" y="0"/>
          <a:chExt cx="0" cy="0"/>
        </a:xfrm>
      </p:grpSpPr>
      <p:sp>
        <p:nvSpPr>
          <p:cNvPr id="1954" name="Google Shape;1954;p23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seagull and sailor?</a:t>
            </a:r>
            <a:endParaRPr/>
          </a:p>
        </p:txBody>
      </p:sp>
      <p:sp>
        <p:nvSpPr>
          <p:cNvPr id="1955" name="Google Shape;1955;p234"/>
          <p:cNvSpPr txBox="1">
            <a:spLocks noGrp="1"/>
          </p:cNvSpPr>
          <p:nvPr>
            <p:ph type="body" idx="1"/>
          </p:nvPr>
        </p:nvSpPr>
        <p:spPr>
          <a:xfrm>
            <a:off x="311700" y="11610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Each case may affect the resolution differently.</a:t>
            </a:r>
            <a:endParaRPr/>
          </a:p>
        </p:txBody>
      </p:sp>
      <p:sp>
        <p:nvSpPr>
          <p:cNvPr id="1956" name="Google Shape;1956;p23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215</a:t>
            </a:fld>
            <a:endParaRPr/>
          </a:p>
        </p:txBody>
      </p:sp>
      <p:pic>
        <p:nvPicPr>
          <p:cNvPr id="1957" name="Google Shape;1957;p234"/>
          <p:cNvPicPr preferRelativeResize="0"/>
          <p:nvPr/>
        </p:nvPicPr>
        <p:blipFill>
          <a:blip r:embed="rId3">
            <a:alphaModFix/>
          </a:blip>
          <a:stretch>
            <a:fillRect/>
          </a:stretch>
        </p:blipFill>
        <p:spPr>
          <a:xfrm>
            <a:off x="1878350" y="2055625"/>
            <a:ext cx="5449449" cy="27842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1961"/>
        <p:cNvGrpSpPr/>
        <p:nvPr/>
      </p:nvGrpSpPr>
      <p:grpSpPr>
        <a:xfrm>
          <a:off x="0" y="0"/>
          <a:ext cx="0" cy="0"/>
          <a:chOff x="0" y="0"/>
          <a:chExt cx="0" cy="0"/>
        </a:xfrm>
      </p:grpSpPr>
      <p:sp>
        <p:nvSpPr>
          <p:cNvPr id="1962" name="Google Shape;1962;p23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1963" name="Google Shape;1963;p2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50k events (- 14 events that have 4 muons) (DY events in the target) </a:t>
            </a:r>
            <a:endParaRPr/>
          </a:p>
          <a:p>
            <a:pPr marL="914400" lvl="1" indent="-317500" algn="l" rtl="0">
              <a:spcBef>
                <a:spcPts val="0"/>
              </a:spcBef>
              <a:spcAft>
                <a:spcPts val="0"/>
              </a:spcAft>
              <a:buSzPts val="1400"/>
              <a:buChar char="○"/>
            </a:pPr>
            <a:r>
              <a:rPr lang="en"/>
              <a:t> 24885 events are Seagull.</a:t>
            </a:r>
            <a:endParaRPr/>
          </a:p>
          <a:p>
            <a:pPr marL="914400" lvl="1" indent="-317500" algn="l" rtl="0">
              <a:spcBef>
                <a:spcPts val="0"/>
              </a:spcBef>
              <a:spcAft>
                <a:spcPts val="0"/>
              </a:spcAft>
              <a:buSzPts val="1400"/>
              <a:buChar char="○"/>
            </a:pPr>
            <a:r>
              <a:rPr lang="en"/>
              <a:t>25101 events are Sailor.</a:t>
            </a:r>
            <a:endParaRPr/>
          </a:p>
          <a:p>
            <a:pPr marL="457200" lvl="0" indent="-342900" algn="l" rtl="0">
              <a:spcBef>
                <a:spcPts val="0"/>
              </a:spcBef>
              <a:spcAft>
                <a:spcPts val="0"/>
              </a:spcAft>
              <a:buSzPts val="1800"/>
              <a:buChar char="●"/>
            </a:pPr>
            <a:r>
              <a:rPr lang="en"/>
              <a:t>2858 events are reconstructed.</a:t>
            </a:r>
            <a:endParaRPr/>
          </a:p>
          <a:p>
            <a:pPr marL="914400" lvl="1" indent="-317500" algn="l" rtl="0">
              <a:spcBef>
                <a:spcPts val="0"/>
              </a:spcBef>
              <a:spcAft>
                <a:spcPts val="0"/>
              </a:spcAft>
              <a:buClr>
                <a:srgbClr val="990000"/>
              </a:buClr>
              <a:buSzPts val="1400"/>
              <a:buChar char="○"/>
            </a:pPr>
            <a:r>
              <a:rPr lang="en" b="1" u="sng">
                <a:solidFill>
                  <a:srgbClr val="990000"/>
                </a:solidFill>
              </a:rPr>
              <a:t>All of them are </a:t>
            </a:r>
            <a:r>
              <a:rPr lang="en" b="1" u="sng" strike="sngStrike">
                <a:solidFill>
                  <a:srgbClr val="990000"/>
                </a:solidFill>
              </a:rPr>
              <a:t>Seagull</a:t>
            </a:r>
            <a:r>
              <a:rPr lang="en" b="1">
                <a:solidFill>
                  <a:srgbClr val="990000"/>
                </a:solidFill>
              </a:rPr>
              <a:t>????</a:t>
            </a:r>
            <a:endParaRPr b="1">
              <a:solidFill>
                <a:srgbClr val="990000"/>
              </a:solidFill>
            </a:endParaRPr>
          </a:p>
        </p:txBody>
      </p:sp>
      <p:sp>
        <p:nvSpPr>
          <p:cNvPr id="1964" name="Google Shape;1964;p23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216</a:t>
            </a:fld>
            <a:endParaRPr/>
          </a:p>
        </p:txBody>
      </p:sp>
      <p:pic>
        <p:nvPicPr>
          <p:cNvPr id="1965" name="Google Shape;1965;p235"/>
          <p:cNvPicPr preferRelativeResize="0"/>
          <p:nvPr/>
        </p:nvPicPr>
        <p:blipFill>
          <a:blip r:embed="rId3">
            <a:alphaModFix/>
          </a:blip>
          <a:stretch>
            <a:fillRect/>
          </a:stretch>
        </p:blipFill>
        <p:spPr>
          <a:xfrm>
            <a:off x="5415913" y="1742300"/>
            <a:ext cx="3438525" cy="1323975"/>
          </a:xfrm>
          <a:prstGeom prst="rect">
            <a:avLst/>
          </a:prstGeom>
          <a:noFill/>
          <a:ln>
            <a:noFill/>
          </a:ln>
        </p:spPr>
      </p:pic>
      <p:cxnSp>
        <p:nvCxnSpPr>
          <p:cNvPr id="1966" name="Google Shape;1966;p235"/>
          <p:cNvCxnSpPr/>
          <p:nvPr/>
        </p:nvCxnSpPr>
        <p:spPr>
          <a:xfrm rot="10800000" flipH="1">
            <a:off x="3400375" y="2790675"/>
            <a:ext cx="1846200" cy="674100"/>
          </a:xfrm>
          <a:prstGeom prst="straightConnector1">
            <a:avLst/>
          </a:prstGeom>
          <a:noFill/>
          <a:ln w="28575" cap="flat" cmpd="sng">
            <a:solidFill>
              <a:srgbClr val="38761D"/>
            </a:solidFill>
            <a:prstDash val="solid"/>
            <a:round/>
            <a:headEnd type="none" w="med" len="med"/>
            <a:tailEnd type="triangle" w="med" len="med"/>
          </a:ln>
        </p:spPr>
      </p:cxnSp>
      <p:sp>
        <p:nvSpPr>
          <p:cNvPr id="1967" name="Google Shape;1967;p235"/>
          <p:cNvSpPr txBox="1"/>
          <p:nvPr/>
        </p:nvSpPr>
        <p:spPr>
          <a:xfrm>
            <a:off x="3825450" y="3383225"/>
            <a:ext cx="1545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38761D"/>
                </a:solidFill>
                <a:latin typeface="Lato"/>
                <a:ea typeface="Lato"/>
                <a:cs typeface="Lato"/>
                <a:sym typeface="Lato"/>
              </a:rPr>
              <a:t>Very confused because dimuon decay in Spinquest is usually thought of this way </a:t>
            </a:r>
            <a:r>
              <a:rPr lang="en" sz="1200" b="1">
                <a:solidFill>
                  <a:srgbClr val="38761D"/>
                </a:solidFill>
                <a:latin typeface="Lato"/>
                <a:ea typeface="Lato"/>
                <a:cs typeface="Lato"/>
                <a:sym typeface="Lato"/>
              </a:rPr>
              <a:t>(sailor).</a:t>
            </a:r>
            <a:r>
              <a:rPr lang="en" sz="1200">
                <a:solidFill>
                  <a:srgbClr val="38761D"/>
                </a:solidFill>
                <a:latin typeface="Lato"/>
                <a:ea typeface="Lato"/>
                <a:cs typeface="Lato"/>
                <a:sym typeface="Lato"/>
              </a:rPr>
              <a:t> </a:t>
            </a:r>
            <a:endParaRPr sz="1200">
              <a:solidFill>
                <a:srgbClr val="38761D"/>
              </a:solidFill>
              <a:latin typeface="Lato"/>
              <a:ea typeface="Lato"/>
              <a:cs typeface="Lato"/>
              <a:sym typeface="Lato"/>
            </a:endParaRPr>
          </a:p>
        </p:txBody>
      </p:sp>
      <p:sp>
        <p:nvSpPr>
          <p:cNvPr id="1968" name="Google Shape;1968;p235"/>
          <p:cNvSpPr txBox="1"/>
          <p:nvPr/>
        </p:nvSpPr>
        <p:spPr>
          <a:xfrm>
            <a:off x="880150" y="3499100"/>
            <a:ext cx="28251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(Update 7/11/2021) All of them are </a:t>
            </a:r>
            <a:r>
              <a:rPr lang="en" b="1" u="sng">
                <a:latin typeface="Lato"/>
                <a:ea typeface="Lato"/>
                <a:cs typeface="Lato"/>
                <a:sym typeface="Lato"/>
              </a:rPr>
              <a:t>Sailor</a:t>
            </a:r>
            <a:r>
              <a:rPr lang="en">
                <a:latin typeface="Lato"/>
                <a:ea typeface="Lato"/>
                <a:cs typeface="Lato"/>
                <a:sym typeface="Lato"/>
              </a:rPr>
              <a:t> since the magnetic field is in negative y direction. (Study was assuming it’s in the positive y direction).</a:t>
            </a:r>
            <a:endParaRPr>
              <a:latin typeface="Lato"/>
              <a:ea typeface="Lato"/>
              <a:cs typeface="Lato"/>
              <a:sym typeface="Lato"/>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1972"/>
        <p:cNvGrpSpPr/>
        <p:nvPr/>
      </p:nvGrpSpPr>
      <p:grpSpPr>
        <a:xfrm>
          <a:off x="0" y="0"/>
          <a:ext cx="0" cy="0"/>
          <a:chOff x="0" y="0"/>
          <a:chExt cx="0" cy="0"/>
        </a:xfrm>
      </p:grpSpPr>
      <p:sp>
        <p:nvSpPr>
          <p:cNvPr id="1973" name="Google Shape;1973;p23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217</a:t>
            </a:fld>
            <a:endParaRPr/>
          </a:p>
        </p:txBody>
      </p:sp>
      <p:sp>
        <p:nvSpPr>
          <p:cNvPr id="1974" name="Google Shape;1974;p236"/>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(6/15/2021) Higher DY statistics plots</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1978"/>
        <p:cNvGrpSpPr/>
        <p:nvPr/>
      </p:nvGrpSpPr>
      <p:grpSpPr>
        <a:xfrm>
          <a:off x="0" y="0"/>
          <a:ext cx="0" cy="0"/>
          <a:chOff x="0" y="0"/>
          <a:chExt cx="0" cy="0"/>
        </a:xfrm>
      </p:grpSpPr>
      <p:sp>
        <p:nvSpPr>
          <p:cNvPr id="1979" name="Google Shape;1979;p23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50k events sample -- mass resolution</a:t>
            </a:r>
            <a:endParaRPr/>
          </a:p>
        </p:txBody>
      </p:sp>
      <p:sp>
        <p:nvSpPr>
          <p:cNvPr id="1980" name="Google Shape;1980;p23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218</a:t>
            </a:fld>
            <a:endParaRPr/>
          </a:p>
        </p:txBody>
      </p:sp>
      <p:pic>
        <p:nvPicPr>
          <p:cNvPr id="1981" name="Google Shape;1981;p237"/>
          <p:cNvPicPr preferRelativeResize="0"/>
          <p:nvPr/>
        </p:nvPicPr>
        <p:blipFill>
          <a:blip r:embed="rId3">
            <a:alphaModFix/>
          </a:blip>
          <a:stretch>
            <a:fillRect/>
          </a:stretch>
        </p:blipFill>
        <p:spPr>
          <a:xfrm>
            <a:off x="430000" y="1236525"/>
            <a:ext cx="3369799" cy="3275901"/>
          </a:xfrm>
          <a:prstGeom prst="rect">
            <a:avLst/>
          </a:prstGeom>
          <a:noFill/>
          <a:ln>
            <a:noFill/>
          </a:ln>
        </p:spPr>
      </p:pic>
      <p:sp>
        <p:nvSpPr>
          <p:cNvPr id="1982" name="Google Shape;1982;p237"/>
          <p:cNvSpPr txBox="1"/>
          <p:nvPr/>
        </p:nvSpPr>
        <p:spPr>
          <a:xfrm>
            <a:off x="6401500" y="3735275"/>
            <a:ext cx="15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From 10k sample</a:t>
            </a:r>
            <a:endParaRPr>
              <a:latin typeface="Lato"/>
              <a:ea typeface="Lato"/>
              <a:cs typeface="Lato"/>
              <a:sym typeface="Lato"/>
            </a:endParaRPr>
          </a:p>
        </p:txBody>
      </p:sp>
      <p:pic>
        <p:nvPicPr>
          <p:cNvPr id="1983" name="Google Shape;1983;p237"/>
          <p:cNvPicPr preferRelativeResize="0"/>
          <p:nvPr/>
        </p:nvPicPr>
        <p:blipFill>
          <a:blip r:embed="rId4">
            <a:alphaModFix/>
          </a:blip>
          <a:stretch>
            <a:fillRect/>
          </a:stretch>
        </p:blipFill>
        <p:spPr>
          <a:xfrm>
            <a:off x="5944038" y="1322371"/>
            <a:ext cx="2503424" cy="2433674"/>
          </a:xfrm>
          <a:prstGeom prst="rect">
            <a:avLst/>
          </a:prstGeom>
          <a:noFill/>
          <a:ln w="38100" cap="flat" cmpd="sng">
            <a:solidFill>
              <a:srgbClr val="CC0000"/>
            </a:solidFill>
            <a:prstDash val="solid"/>
            <a:round/>
            <a:headEnd type="none" w="sm" len="sm"/>
            <a:tailEnd type="none" w="sm" len="sm"/>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1987"/>
        <p:cNvGrpSpPr/>
        <p:nvPr/>
      </p:nvGrpSpPr>
      <p:grpSpPr>
        <a:xfrm>
          <a:off x="0" y="0"/>
          <a:ext cx="0" cy="0"/>
          <a:chOff x="0" y="0"/>
          <a:chExt cx="0" cy="0"/>
        </a:xfrm>
      </p:grpSpPr>
      <p:sp>
        <p:nvSpPr>
          <p:cNvPr id="1988" name="Google Shape;1988;p23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50k events sample -- mass resolution scale</a:t>
            </a:r>
            <a:endParaRPr/>
          </a:p>
        </p:txBody>
      </p:sp>
      <p:sp>
        <p:nvSpPr>
          <p:cNvPr id="1989" name="Google Shape;1989;p23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219</a:t>
            </a:fld>
            <a:endParaRPr/>
          </a:p>
        </p:txBody>
      </p:sp>
      <p:pic>
        <p:nvPicPr>
          <p:cNvPr id="1990" name="Google Shape;1990;p238"/>
          <p:cNvPicPr preferRelativeResize="0"/>
          <p:nvPr/>
        </p:nvPicPr>
        <p:blipFill>
          <a:blip r:embed="rId3">
            <a:alphaModFix/>
          </a:blip>
          <a:stretch>
            <a:fillRect/>
          </a:stretch>
        </p:blipFill>
        <p:spPr>
          <a:xfrm>
            <a:off x="579600" y="1411800"/>
            <a:ext cx="3280176" cy="3097674"/>
          </a:xfrm>
          <a:prstGeom prst="rect">
            <a:avLst/>
          </a:prstGeom>
          <a:noFill/>
          <a:ln>
            <a:noFill/>
          </a:ln>
        </p:spPr>
      </p:pic>
      <p:pic>
        <p:nvPicPr>
          <p:cNvPr id="1991" name="Google Shape;1991;p238"/>
          <p:cNvPicPr preferRelativeResize="0"/>
          <p:nvPr/>
        </p:nvPicPr>
        <p:blipFill>
          <a:blip r:embed="rId4">
            <a:alphaModFix/>
          </a:blip>
          <a:stretch>
            <a:fillRect/>
          </a:stretch>
        </p:blipFill>
        <p:spPr>
          <a:xfrm>
            <a:off x="6094313" y="1617875"/>
            <a:ext cx="2133200" cy="2014500"/>
          </a:xfrm>
          <a:prstGeom prst="rect">
            <a:avLst/>
          </a:prstGeom>
          <a:noFill/>
          <a:ln w="38100" cap="flat" cmpd="sng">
            <a:solidFill>
              <a:srgbClr val="990000"/>
            </a:solidFill>
            <a:prstDash val="solid"/>
            <a:round/>
            <a:headEnd type="none" w="sm" len="sm"/>
            <a:tailEnd type="none" w="sm" len="sm"/>
          </a:ln>
        </p:spPr>
      </p:pic>
      <p:sp>
        <p:nvSpPr>
          <p:cNvPr id="1992" name="Google Shape;1992;p238"/>
          <p:cNvSpPr txBox="1"/>
          <p:nvPr/>
        </p:nvSpPr>
        <p:spPr>
          <a:xfrm>
            <a:off x="6401500" y="3735275"/>
            <a:ext cx="15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From 10k sample</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63"/>
        <p:cNvGrpSpPr/>
        <p:nvPr/>
      </p:nvGrpSpPr>
      <p:grpSpPr>
        <a:xfrm>
          <a:off x="0" y="0"/>
          <a:ext cx="0" cy="0"/>
          <a:chOff x="0" y="0"/>
          <a:chExt cx="0" cy="0"/>
        </a:xfrm>
      </p:grpSpPr>
      <p:sp>
        <p:nvSpPr>
          <p:cNvPr id="264" name="Google Shape;264;p4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Medium A’ – peak and tail </a:t>
            </a:r>
            <a:endParaRPr/>
          </a:p>
        </p:txBody>
      </p:sp>
      <p:sp>
        <p:nvSpPr>
          <p:cNvPr id="265" name="Google Shape;265;p4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266" name="Google Shape;266;p41"/>
          <p:cNvPicPr preferRelativeResize="0"/>
          <p:nvPr/>
        </p:nvPicPr>
        <p:blipFill>
          <a:blip r:embed="rId3">
            <a:alphaModFix/>
          </a:blip>
          <a:stretch>
            <a:fillRect/>
          </a:stretch>
        </p:blipFill>
        <p:spPr>
          <a:xfrm>
            <a:off x="2838025" y="1173125"/>
            <a:ext cx="3111425" cy="3295900"/>
          </a:xfrm>
          <a:prstGeom prst="rect">
            <a:avLst/>
          </a:prstGeom>
          <a:noFill/>
          <a:ln>
            <a:noFill/>
          </a:ln>
        </p:spPr>
      </p:pic>
      <p:sp>
        <p:nvSpPr>
          <p:cNvPr id="267" name="Google Shape;267;p41"/>
          <p:cNvSpPr/>
          <p:nvPr/>
        </p:nvSpPr>
        <p:spPr>
          <a:xfrm>
            <a:off x="3954275" y="1437825"/>
            <a:ext cx="548700" cy="2682600"/>
          </a:xfrm>
          <a:prstGeom prst="roundRect">
            <a:avLst>
              <a:gd name="adj" fmla="val 16667"/>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p:nvPr/>
        </p:nvSpPr>
        <p:spPr>
          <a:xfrm>
            <a:off x="4502975" y="3191475"/>
            <a:ext cx="1565700" cy="970800"/>
          </a:xfrm>
          <a:prstGeom prst="roundRect">
            <a:avLst>
              <a:gd name="adj" fmla="val 16667"/>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996"/>
        <p:cNvGrpSpPr/>
        <p:nvPr/>
      </p:nvGrpSpPr>
      <p:grpSpPr>
        <a:xfrm>
          <a:off x="0" y="0"/>
          <a:ext cx="0" cy="0"/>
          <a:chOff x="0" y="0"/>
          <a:chExt cx="0" cy="0"/>
        </a:xfrm>
      </p:grpSpPr>
      <p:sp>
        <p:nvSpPr>
          <p:cNvPr id="1997" name="Google Shape;1997;p23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50k events sample -- momentum resolution scale</a:t>
            </a:r>
            <a:endParaRPr/>
          </a:p>
        </p:txBody>
      </p:sp>
      <p:sp>
        <p:nvSpPr>
          <p:cNvPr id="1998" name="Google Shape;1998;p23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220</a:t>
            </a:fld>
            <a:endParaRPr/>
          </a:p>
        </p:txBody>
      </p:sp>
      <p:pic>
        <p:nvPicPr>
          <p:cNvPr id="1999" name="Google Shape;1999;p239"/>
          <p:cNvPicPr preferRelativeResize="0"/>
          <p:nvPr/>
        </p:nvPicPr>
        <p:blipFill>
          <a:blip r:embed="rId3">
            <a:alphaModFix/>
          </a:blip>
          <a:stretch>
            <a:fillRect/>
          </a:stretch>
        </p:blipFill>
        <p:spPr>
          <a:xfrm>
            <a:off x="405251" y="1588550"/>
            <a:ext cx="2751999" cy="2642600"/>
          </a:xfrm>
          <a:prstGeom prst="rect">
            <a:avLst/>
          </a:prstGeom>
          <a:noFill/>
          <a:ln>
            <a:noFill/>
          </a:ln>
        </p:spPr>
      </p:pic>
      <p:pic>
        <p:nvPicPr>
          <p:cNvPr id="2000" name="Google Shape;2000;p239"/>
          <p:cNvPicPr preferRelativeResize="0"/>
          <p:nvPr/>
        </p:nvPicPr>
        <p:blipFill>
          <a:blip r:embed="rId4">
            <a:alphaModFix/>
          </a:blip>
          <a:stretch>
            <a:fillRect/>
          </a:stretch>
        </p:blipFill>
        <p:spPr>
          <a:xfrm>
            <a:off x="6280025" y="1781750"/>
            <a:ext cx="2007175" cy="1886975"/>
          </a:xfrm>
          <a:prstGeom prst="rect">
            <a:avLst/>
          </a:prstGeom>
          <a:noFill/>
          <a:ln w="38100" cap="flat" cmpd="sng">
            <a:solidFill>
              <a:srgbClr val="CC0000"/>
            </a:solidFill>
            <a:prstDash val="solid"/>
            <a:round/>
            <a:headEnd type="none" w="sm" len="sm"/>
            <a:tailEnd type="none" w="sm" len="sm"/>
          </a:ln>
        </p:spPr>
      </p:pic>
      <p:sp>
        <p:nvSpPr>
          <p:cNvPr id="2001" name="Google Shape;2001;p239"/>
          <p:cNvSpPr txBox="1"/>
          <p:nvPr/>
        </p:nvSpPr>
        <p:spPr>
          <a:xfrm>
            <a:off x="6607575" y="3805175"/>
            <a:ext cx="15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From 10k sample</a:t>
            </a:r>
            <a:endParaRPr>
              <a:latin typeface="Lato"/>
              <a:ea typeface="Lato"/>
              <a:cs typeface="Lato"/>
              <a:sym typeface="Lato"/>
            </a:endParaRPr>
          </a:p>
        </p:txBody>
      </p:sp>
      <p:sp>
        <p:nvSpPr>
          <p:cNvPr id="2002" name="Google Shape;2002;p239"/>
          <p:cNvSpPr txBox="1"/>
          <p:nvPr/>
        </p:nvSpPr>
        <p:spPr>
          <a:xfrm>
            <a:off x="1519850" y="4143125"/>
            <a:ext cx="75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~1.5%</a:t>
            </a:r>
            <a:endParaRPr>
              <a:latin typeface="Lato"/>
              <a:ea typeface="Lato"/>
              <a:cs typeface="Lato"/>
              <a:sym typeface="Lato"/>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2006"/>
        <p:cNvGrpSpPr/>
        <p:nvPr/>
      </p:nvGrpSpPr>
      <p:grpSpPr>
        <a:xfrm>
          <a:off x="0" y="0"/>
          <a:ext cx="0" cy="0"/>
          <a:chOff x="0" y="0"/>
          <a:chExt cx="0" cy="0"/>
        </a:xfrm>
      </p:grpSpPr>
      <p:sp>
        <p:nvSpPr>
          <p:cNvPr id="2007" name="Google Shape;2007;p24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100k events sample -- mass resolution</a:t>
            </a:r>
            <a:endParaRPr/>
          </a:p>
        </p:txBody>
      </p:sp>
      <p:sp>
        <p:nvSpPr>
          <p:cNvPr id="2008" name="Google Shape;2008;p24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221</a:t>
            </a:fld>
            <a:endParaRPr/>
          </a:p>
        </p:txBody>
      </p:sp>
      <p:sp>
        <p:nvSpPr>
          <p:cNvPr id="2009" name="Google Shape;2009;p240"/>
          <p:cNvSpPr txBox="1"/>
          <p:nvPr/>
        </p:nvSpPr>
        <p:spPr>
          <a:xfrm>
            <a:off x="6401500" y="3735275"/>
            <a:ext cx="15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From 10k sample</a:t>
            </a:r>
            <a:endParaRPr>
              <a:latin typeface="Lato"/>
              <a:ea typeface="Lato"/>
              <a:cs typeface="Lato"/>
              <a:sym typeface="Lato"/>
            </a:endParaRPr>
          </a:p>
        </p:txBody>
      </p:sp>
      <p:pic>
        <p:nvPicPr>
          <p:cNvPr id="2010" name="Google Shape;2010;p240"/>
          <p:cNvPicPr preferRelativeResize="0"/>
          <p:nvPr/>
        </p:nvPicPr>
        <p:blipFill>
          <a:blip r:embed="rId3">
            <a:alphaModFix/>
          </a:blip>
          <a:stretch>
            <a:fillRect/>
          </a:stretch>
        </p:blipFill>
        <p:spPr>
          <a:xfrm>
            <a:off x="5944038" y="1322371"/>
            <a:ext cx="2503424" cy="2433674"/>
          </a:xfrm>
          <a:prstGeom prst="rect">
            <a:avLst/>
          </a:prstGeom>
          <a:noFill/>
          <a:ln w="38100" cap="flat" cmpd="sng">
            <a:solidFill>
              <a:srgbClr val="CC0000"/>
            </a:solidFill>
            <a:prstDash val="solid"/>
            <a:round/>
            <a:headEnd type="none" w="sm" len="sm"/>
            <a:tailEnd type="none" w="sm" len="sm"/>
          </a:ln>
        </p:spPr>
      </p:pic>
      <p:pic>
        <p:nvPicPr>
          <p:cNvPr id="2011" name="Google Shape;2011;p240"/>
          <p:cNvPicPr preferRelativeResize="0"/>
          <p:nvPr/>
        </p:nvPicPr>
        <p:blipFill>
          <a:blip r:embed="rId4">
            <a:alphaModFix/>
          </a:blip>
          <a:stretch>
            <a:fillRect/>
          </a:stretch>
        </p:blipFill>
        <p:spPr>
          <a:xfrm>
            <a:off x="152400" y="1169850"/>
            <a:ext cx="3930776" cy="38212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2015"/>
        <p:cNvGrpSpPr/>
        <p:nvPr/>
      </p:nvGrpSpPr>
      <p:grpSpPr>
        <a:xfrm>
          <a:off x="0" y="0"/>
          <a:ext cx="0" cy="0"/>
          <a:chOff x="0" y="0"/>
          <a:chExt cx="0" cy="0"/>
        </a:xfrm>
      </p:grpSpPr>
      <p:sp>
        <p:nvSpPr>
          <p:cNvPr id="2016" name="Google Shape;2016;p24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100k events sample -- mass resolution scale</a:t>
            </a:r>
            <a:endParaRPr/>
          </a:p>
        </p:txBody>
      </p:sp>
      <p:sp>
        <p:nvSpPr>
          <p:cNvPr id="2017" name="Google Shape;2017;p24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222</a:t>
            </a:fld>
            <a:endParaRPr/>
          </a:p>
        </p:txBody>
      </p:sp>
      <p:pic>
        <p:nvPicPr>
          <p:cNvPr id="2018" name="Google Shape;2018;p241"/>
          <p:cNvPicPr preferRelativeResize="0"/>
          <p:nvPr/>
        </p:nvPicPr>
        <p:blipFill>
          <a:blip r:embed="rId3">
            <a:alphaModFix/>
          </a:blip>
          <a:stretch>
            <a:fillRect/>
          </a:stretch>
        </p:blipFill>
        <p:spPr>
          <a:xfrm>
            <a:off x="6094313" y="1617875"/>
            <a:ext cx="2133200" cy="2014500"/>
          </a:xfrm>
          <a:prstGeom prst="rect">
            <a:avLst/>
          </a:prstGeom>
          <a:noFill/>
          <a:ln w="38100" cap="flat" cmpd="sng">
            <a:solidFill>
              <a:srgbClr val="990000"/>
            </a:solidFill>
            <a:prstDash val="solid"/>
            <a:round/>
            <a:headEnd type="none" w="sm" len="sm"/>
            <a:tailEnd type="none" w="sm" len="sm"/>
          </a:ln>
        </p:spPr>
      </p:pic>
      <p:sp>
        <p:nvSpPr>
          <p:cNvPr id="2019" name="Google Shape;2019;p241"/>
          <p:cNvSpPr txBox="1"/>
          <p:nvPr/>
        </p:nvSpPr>
        <p:spPr>
          <a:xfrm>
            <a:off x="6401500" y="3735275"/>
            <a:ext cx="15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From 10k sample</a:t>
            </a:r>
            <a:endParaRPr>
              <a:latin typeface="Lato"/>
              <a:ea typeface="Lato"/>
              <a:cs typeface="Lato"/>
              <a:sym typeface="Lato"/>
            </a:endParaRPr>
          </a:p>
        </p:txBody>
      </p:sp>
      <p:pic>
        <p:nvPicPr>
          <p:cNvPr id="2020" name="Google Shape;2020;p241"/>
          <p:cNvPicPr preferRelativeResize="0"/>
          <p:nvPr/>
        </p:nvPicPr>
        <p:blipFill>
          <a:blip r:embed="rId4">
            <a:alphaModFix/>
          </a:blip>
          <a:stretch>
            <a:fillRect/>
          </a:stretch>
        </p:blipFill>
        <p:spPr>
          <a:xfrm>
            <a:off x="552049" y="1307775"/>
            <a:ext cx="3752174" cy="355467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2024"/>
        <p:cNvGrpSpPr/>
        <p:nvPr/>
      </p:nvGrpSpPr>
      <p:grpSpPr>
        <a:xfrm>
          <a:off x="0" y="0"/>
          <a:ext cx="0" cy="0"/>
          <a:chOff x="0" y="0"/>
          <a:chExt cx="0" cy="0"/>
        </a:xfrm>
      </p:grpSpPr>
      <p:sp>
        <p:nvSpPr>
          <p:cNvPr id="2025" name="Google Shape;2025;p24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100k events sample -- momentum resolution scale</a:t>
            </a:r>
            <a:endParaRPr/>
          </a:p>
        </p:txBody>
      </p:sp>
      <p:sp>
        <p:nvSpPr>
          <p:cNvPr id="2026" name="Google Shape;2026;p24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223</a:t>
            </a:fld>
            <a:endParaRPr/>
          </a:p>
        </p:txBody>
      </p:sp>
      <p:pic>
        <p:nvPicPr>
          <p:cNvPr id="2027" name="Google Shape;2027;p242"/>
          <p:cNvPicPr preferRelativeResize="0"/>
          <p:nvPr/>
        </p:nvPicPr>
        <p:blipFill>
          <a:blip r:embed="rId3">
            <a:alphaModFix/>
          </a:blip>
          <a:stretch>
            <a:fillRect/>
          </a:stretch>
        </p:blipFill>
        <p:spPr>
          <a:xfrm>
            <a:off x="6280025" y="1781750"/>
            <a:ext cx="2007175" cy="1886975"/>
          </a:xfrm>
          <a:prstGeom prst="rect">
            <a:avLst/>
          </a:prstGeom>
          <a:noFill/>
          <a:ln w="38100" cap="flat" cmpd="sng">
            <a:solidFill>
              <a:srgbClr val="CC0000"/>
            </a:solidFill>
            <a:prstDash val="solid"/>
            <a:round/>
            <a:headEnd type="none" w="sm" len="sm"/>
            <a:tailEnd type="none" w="sm" len="sm"/>
          </a:ln>
        </p:spPr>
      </p:pic>
      <p:sp>
        <p:nvSpPr>
          <p:cNvPr id="2028" name="Google Shape;2028;p242"/>
          <p:cNvSpPr txBox="1"/>
          <p:nvPr/>
        </p:nvSpPr>
        <p:spPr>
          <a:xfrm>
            <a:off x="6607575" y="3805175"/>
            <a:ext cx="15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From 10k sample</a:t>
            </a:r>
            <a:endParaRPr>
              <a:latin typeface="Lato"/>
              <a:ea typeface="Lato"/>
              <a:cs typeface="Lato"/>
              <a:sym typeface="Lato"/>
            </a:endParaRPr>
          </a:p>
        </p:txBody>
      </p:sp>
      <p:pic>
        <p:nvPicPr>
          <p:cNvPr id="2029" name="Google Shape;2029;p242"/>
          <p:cNvPicPr preferRelativeResize="0"/>
          <p:nvPr/>
        </p:nvPicPr>
        <p:blipFill>
          <a:blip r:embed="rId4">
            <a:alphaModFix/>
          </a:blip>
          <a:stretch>
            <a:fillRect/>
          </a:stretch>
        </p:blipFill>
        <p:spPr>
          <a:xfrm>
            <a:off x="756425" y="1614375"/>
            <a:ext cx="3326900" cy="31946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2033"/>
        <p:cNvGrpSpPr/>
        <p:nvPr/>
      </p:nvGrpSpPr>
      <p:grpSpPr>
        <a:xfrm>
          <a:off x="0" y="0"/>
          <a:ext cx="0" cy="0"/>
          <a:chOff x="0" y="0"/>
          <a:chExt cx="0" cy="0"/>
        </a:xfrm>
      </p:grpSpPr>
      <p:sp>
        <p:nvSpPr>
          <p:cNvPr id="2034" name="Google Shape;2034;p24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224</a:t>
            </a:fld>
            <a:endParaRPr/>
          </a:p>
        </p:txBody>
      </p:sp>
      <p:sp>
        <p:nvSpPr>
          <p:cNvPr id="2035" name="Google Shape;2035;p243"/>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(6/4/2021) Mass resolution</a:t>
            </a:r>
            <a:endParaRPr b="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2039"/>
        <p:cNvGrpSpPr/>
        <p:nvPr/>
      </p:nvGrpSpPr>
      <p:grpSpPr>
        <a:xfrm>
          <a:off x="0" y="0"/>
          <a:ext cx="0" cy="0"/>
          <a:chOff x="0" y="0"/>
          <a:chExt cx="0" cy="0"/>
        </a:xfrm>
      </p:grpSpPr>
      <p:sp>
        <p:nvSpPr>
          <p:cNvPr id="2040" name="Google Shape;2040;p24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Drell-Yan mass resolution</a:t>
            </a:r>
            <a:endParaRPr/>
          </a:p>
        </p:txBody>
      </p:sp>
      <p:sp>
        <p:nvSpPr>
          <p:cNvPr id="2041" name="Google Shape;2041;p244"/>
          <p:cNvSpPr txBox="1">
            <a:spLocks noGrp="1"/>
          </p:cNvSpPr>
          <p:nvPr>
            <p:ph type="body" idx="1"/>
          </p:nvPr>
        </p:nvSpPr>
        <p:spPr>
          <a:xfrm>
            <a:off x="311700" y="1152475"/>
            <a:ext cx="41355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Generated 10k Drell-Yan events (non-displaced vertex).</a:t>
            </a:r>
            <a:endParaRPr/>
          </a:p>
          <a:p>
            <a:pPr marL="457200" lvl="0" indent="-342900" algn="l" rtl="0">
              <a:spcBef>
                <a:spcPts val="0"/>
              </a:spcBef>
              <a:spcAft>
                <a:spcPts val="0"/>
              </a:spcAft>
              <a:buSzPts val="1800"/>
              <a:buChar char="●"/>
            </a:pPr>
            <a:r>
              <a:rPr lang="en"/>
              <a:t>~20% of events are reconstructed.</a:t>
            </a:r>
            <a:endParaRPr/>
          </a:p>
          <a:p>
            <a:pPr marL="457200" lvl="0" indent="-342900" algn="l" rtl="0">
              <a:spcBef>
                <a:spcPts val="0"/>
              </a:spcBef>
              <a:spcAft>
                <a:spcPts val="0"/>
              </a:spcAft>
              <a:buSzPts val="1800"/>
              <a:buChar char="●"/>
            </a:pPr>
            <a:r>
              <a:rPr lang="en"/>
              <a:t>Evaluating the resolution based on those reconstructed events.</a:t>
            </a:r>
            <a:endParaRPr/>
          </a:p>
        </p:txBody>
      </p:sp>
      <p:sp>
        <p:nvSpPr>
          <p:cNvPr id="2042" name="Google Shape;2042;p24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225</a:t>
            </a:fld>
            <a:endParaRPr/>
          </a:p>
        </p:txBody>
      </p:sp>
      <p:pic>
        <p:nvPicPr>
          <p:cNvPr id="2043" name="Google Shape;2043;p244"/>
          <p:cNvPicPr preferRelativeResize="0"/>
          <p:nvPr/>
        </p:nvPicPr>
        <p:blipFill rotWithShape="1">
          <a:blip r:embed="rId3">
            <a:alphaModFix/>
          </a:blip>
          <a:srcRect l="31870" b="3707"/>
          <a:stretch/>
        </p:blipFill>
        <p:spPr>
          <a:xfrm>
            <a:off x="1300912" y="3863025"/>
            <a:ext cx="2157074" cy="1158175"/>
          </a:xfrm>
          <a:prstGeom prst="rect">
            <a:avLst/>
          </a:prstGeom>
          <a:noFill/>
          <a:ln>
            <a:noFill/>
          </a:ln>
        </p:spPr>
      </p:pic>
      <p:pic>
        <p:nvPicPr>
          <p:cNvPr id="2044" name="Google Shape;2044;p244"/>
          <p:cNvPicPr preferRelativeResize="0"/>
          <p:nvPr/>
        </p:nvPicPr>
        <p:blipFill>
          <a:blip r:embed="rId4">
            <a:alphaModFix/>
          </a:blip>
          <a:stretch>
            <a:fillRect/>
          </a:stretch>
        </p:blipFill>
        <p:spPr>
          <a:xfrm>
            <a:off x="4960550" y="1032175"/>
            <a:ext cx="3738250" cy="3634088"/>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2048"/>
        <p:cNvGrpSpPr/>
        <p:nvPr/>
      </p:nvGrpSpPr>
      <p:grpSpPr>
        <a:xfrm>
          <a:off x="0" y="0"/>
          <a:ext cx="0" cy="0"/>
          <a:chOff x="0" y="0"/>
          <a:chExt cx="0" cy="0"/>
        </a:xfrm>
      </p:grpSpPr>
      <p:sp>
        <p:nvSpPr>
          <p:cNvPr id="2049" name="Google Shape;2049;p24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(Drell-Yan) Truth dimuon mass distribution</a:t>
            </a:r>
            <a:endParaRPr/>
          </a:p>
        </p:txBody>
      </p:sp>
      <p:sp>
        <p:nvSpPr>
          <p:cNvPr id="2050" name="Google Shape;2050;p24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226</a:t>
            </a:fld>
            <a:endParaRPr/>
          </a:p>
        </p:txBody>
      </p:sp>
      <p:pic>
        <p:nvPicPr>
          <p:cNvPr id="2051" name="Google Shape;2051;p245"/>
          <p:cNvPicPr preferRelativeResize="0"/>
          <p:nvPr/>
        </p:nvPicPr>
        <p:blipFill>
          <a:blip r:embed="rId3">
            <a:alphaModFix/>
          </a:blip>
          <a:stretch>
            <a:fillRect/>
          </a:stretch>
        </p:blipFill>
        <p:spPr>
          <a:xfrm>
            <a:off x="2797700" y="1323475"/>
            <a:ext cx="3548625" cy="334115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2055"/>
        <p:cNvGrpSpPr/>
        <p:nvPr/>
      </p:nvGrpSpPr>
      <p:grpSpPr>
        <a:xfrm>
          <a:off x="0" y="0"/>
          <a:ext cx="0" cy="0"/>
          <a:chOff x="0" y="0"/>
          <a:chExt cx="0" cy="0"/>
        </a:xfrm>
      </p:grpSpPr>
      <p:sp>
        <p:nvSpPr>
          <p:cNvPr id="2056" name="Google Shape;2056;p24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Vertex z resolution</a:t>
            </a:r>
            <a:endParaRPr/>
          </a:p>
        </p:txBody>
      </p:sp>
      <p:sp>
        <p:nvSpPr>
          <p:cNvPr id="2057" name="Google Shape;2057;p24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227</a:t>
            </a:fld>
            <a:endParaRPr/>
          </a:p>
        </p:txBody>
      </p:sp>
      <p:pic>
        <p:nvPicPr>
          <p:cNvPr id="2058" name="Google Shape;2058;p246"/>
          <p:cNvPicPr preferRelativeResize="0"/>
          <p:nvPr/>
        </p:nvPicPr>
        <p:blipFill>
          <a:blip r:embed="rId3">
            <a:alphaModFix/>
          </a:blip>
          <a:stretch>
            <a:fillRect/>
          </a:stretch>
        </p:blipFill>
        <p:spPr>
          <a:xfrm>
            <a:off x="2380588" y="1102575"/>
            <a:ext cx="4113226" cy="382075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2062"/>
        <p:cNvGrpSpPr/>
        <p:nvPr/>
      </p:nvGrpSpPr>
      <p:grpSpPr>
        <a:xfrm>
          <a:off x="0" y="0"/>
          <a:ext cx="0" cy="0"/>
          <a:chOff x="0" y="0"/>
          <a:chExt cx="0" cy="0"/>
        </a:xfrm>
      </p:grpSpPr>
      <p:sp>
        <p:nvSpPr>
          <p:cNvPr id="2063" name="Google Shape;2063;p24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Dimuon truth momentum distribution</a:t>
            </a:r>
            <a:endParaRPr/>
          </a:p>
        </p:txBody>
      </p:sp>
      <p:sp>
        <p:nvSpPr>
          <p:cNvPr id="2064" name="Google Shape;2064;p24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228</a:t>
            </a:fld>
            <a:endParaRPr/>
          </a:p>
        </p:txBody>
      </p:sp>
      <p:pic>
        <p:nvPicPr>
          <p:cNvPr id="2065" name="Google Shape;2065;p247"/>
          <p:cNvPicPr preferRelativeResize="0"/>
          <p:nvPr/>
        </p:nvPicPr>
        <p:blipFill>
          <a:blip r:embed="rId3">
            <a:alphaModFix/>
          </a:blip>
          <a:stretch>
            <a:fillRect/>
          </a:stretch>
        </p:blipFill>
        <p:spPr>
          <a:xfrm>
            <a:off x="2797900" y="1169450"/>
            <a:ext cx="3651351" cy="351155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2069"/>
        <p:cNvGrpSpPr/>
        <p:nvPr/>
      </p:nvGrpSpPr>
      <p:grpSpPr>
        <a:xfrm>
          <a:off x="0" y="0"/>
          <a:ext cx="0" cy="0"/>
          <a:chOff x="0" y="0"/>
          <a:chExt cx="0" cy="0"/>
        </a:xfrm>
      </p:grpSpPr>
      <p:sp>
        <p:nvSpPr>
          <p:cNvPr id="2070" name="Google Shape;2070;p248"/>
          <p:cNvSpPr txBox="1">
            <a:spLocks noGrp="1"/>
          </p:cNvSpPr>
          <p:nvPr>
            <p:ph type="title"/>
          </p:nvPr>
        </p:nvSpPr>
        <p:spPr>
          <a:xfrm>
            <a:off x="311700" y="865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(Drell-Yan) Mass RMS vs p</a:t>
            </a:r>
            <a:endParaRPr/>
          </a:p>
        </p:txBody>
      </p:sp>
      <p:sp>
        <p:nvSpPr>
          <p:cNvPr id="2071" name="Google Shape;2071;p248"/>
          <p:cNvSpPr txBox="1">
            <a:spLocks noGrp="1"/>
          </p:cNvSpPr>
          <p:nvPr>
            <p:ph type="body" idx="1"/>
          </p:nvPr>
        </p:nvSpPr>
        <p:spPr>
          <a:xfrm>
            <a:off x="311700" y="861850"/>
            <a:ext cx="8520600" cy="419400"/>
          </a:xfrm>
          <a:prstGeom prst="rect">
            <a:avLst/>
          </a:prstGeom>
        </p:spPr>
        <p:txBody>
          <a:bodyPr spcFirstLastPara="1" wrap="square" lIns="91425" tIns="91425" rIns="91425" bIns="91425" anchor="t" anchorCtr="0">
            <a:normAutofit fontScale="85000"/>
          </a:bodyPr>
          <a:lstStyle/>
          <a:p>
            <a:pPr marL="457200" lvl="0" indent="-325755" algn="l" rtl="0">
              <a:spcBef>
                <a:spcPts val="0"/>
              </a:spcBef>
              <a:spcAft>
                <a:spcPts val="0"/>
              </a:spcAft>
              <a:buSzPct val="100000"/>
              <a:buChar char="●"/>
            </a:pPr>
            <a:r>
              <a:rPr lang="en"/>
              <a:t>p = sum of momentum  of the two muons.</a:t>
            </a:r>
            <a:endParaRPr/>
          </a:p>
        </p:txBody>
      </p:sp>
      <p:sp>
        <p:nvSpPr>
          <p:cNvPr id="2072" name="Google Shape;2072;p24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229</a:t>
            </a:fld>
            <a:endParaRPr/>
          </a:p>
        </p:txBody>
      </p:sp>
      <p:pic>
        <p:nvPicPr>
          <p:cNvPr id="2073" name="Google Shape;2073;p248"/>
          <p:cNvPicPr preferRelativeResize="0"/>
          <p:nvPr/>
        </p:nvPicPr>
        <p:blipFill>
          <a:blip r:embed="rId3">
            <a:alphaModFix/>
          </a:blip>
          <a:stretch>
            <a:fillRect/>
          </a:stretch>
        </p:blipFill>
        <p:spPr>
          <a:xfrm>
            <a:off x="1482475" y="1265250"/>
            <a:ext cx="1769625" cy="1717576"/>
          </a:xfrm>
          <a:prstGeom prst="rect">
            <a:avLst/>
          </a:prstGeom>
          <a:noFill/>
          <a:ln>
            <a:noFill/>
          </a:ln>
        </p:spPr>
      </p:pic>
      <p:pic>
        <p:nvPicPr>
          <p:cNvPr id="2074" name="Google Shape;2074;p248"/>
          <p:cNvPicPr preferRelativeResize="0"/>
          <p:nvPr/>
        </p:nvPicPr>
        <p:blipFill>
          <a:blip r:embed="rId4">
            <a:alphaModFix/>
          </a:blip>
          <a:stretch>
            <a:fillRect/>
          </a:stretch>
        </p:blipFill>
        <p:spPr>
          <a:xfrm>
            <a:off x="3397400" y="1265250"/>
            <a:ext cx="1769625" cy="1717577"/>
          </a:xfrm>
          <a:prstGeom prst="rect">
            <a:avLst/>
          </a:prstGeom>
          <a:noFill/>
          <a:ln>
            <a:noFill/>
          </a:ln>
        </p:spPr>
      </p:pic>
      <p:pic>
        <p:nvPicPr>
          <p:cNvPr id="2075" name="Google Shape;2075;p248"/>
          <p:cNvPicPr preferRelativeResize="0"/>
          <p:nvPr/>
        </p:nvPicPr>
        <p:blipFill>
          <a:blip r:embed="rId5">
            <a:alphaModFix/>
          </a:blip>
          <a:stretch>
            <a:fillRect/>
          </a:stretch>
        </p:blipFill>
        <p:spPr>
          <a:xfrm>
            <a:off x="5312325" y="1265250"/>
            <a:ext cx="1769625" cy="1717569"/>
          </a:xfrm>
          <a:prstGeom prst="rect">
            <a:avLst/>
          </a:prstGeom>
          <a:noFill/>
          <a:ln>
            <a:noFill/>
          </a:ln>
        </p:spPr>
      </p:pic>
      <p:pic>
        <p:nvPicPr>
          <p:cNvPr id="2076" name="Google Shape;2076;p248"/>
          <p:cNvPicPr preferRelativeResize="0"/>
          <p:nvPr/>
        </p:nvPicPr>
        <p:blipFill>
          <a:blip r:embed="rId6">
            <a:alphaModFix/>
          </a:blip>
          <a:stretch>
            <a:fillRect/>
          </a:stretch>
        </p:blipFill>
        <p:spPr>
          <a:xfrm>
            <a:off x="3252088" y="3017525"/>
            <a:ext cx="2133200" cy="201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4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Medium A’ – peak</a:t>
            </a:r>
            <a:endParaRPr/>
          </a:p>
        </p:txBody>
      </p:sp>
      <p:sp>
        <p:nvSpPr>
          <p:cNvPr id="274" name="Google Shape;274;p4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275" name="Google Shape;275;p42"/>
          <p:cNvPicPr preferRelativeResize="0"/>
          <p:nvPr/>
        </p:nvPicPr>
        <p:blipFill>
          <a:blip r:embed="rId3">
            <a:alphaModFix/>
          </a:blip>
          <a:stretch>
            <a:fillRect/>
          </a:stretch>
        </p:blipFill>
        <p:spPr>
          <a:xfrm>
            <a:off x="75275" y="1315250"/>
            <a:ext cx="3111425" cy="3295900"/>
          </a:xfrm>
          <a:prstGeom prst="rect">
            <a:avLst/>
          </a:prstGeom>
          <a:noFill/>
          <a:ln>
            <a:noFill/>
          </a:ln>
        </p:spPr>
      </p:pic>
      <p:sp>
        <p:nvSpPr>
          <p:cNvPr id="276" name="Google Shape;276;p42"/>
          <p:cNvSpPr/>
          <p:nvPr/>
        </p:nvSpPr>
        <p:spPr>
          <a:xfrm>
            <a:off x="1191525" y="1579950"/>
            <a:ext cx="548700" cy="2682600"/>
          </a:xfrm>
          <a:prstGeom prst="roundRect">
            <a:avLst>
              <a:gd name="adj" fmla="val 16667"/>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42"/>
          <p:cNvCxnSpPr/>
          <p:nvPr/>
        </p:nvCxnSpPr>
        <p:spPr>
          <a:xfrm rot="10800000" flipH="1">
            <a:off x="3256775" y="1534500"/>
            <a:ext cx="2035500" cy="803700"/>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42"/>
          <p:cNvCxnSpPr/>
          <p:nvPr/>
        </p:nvCxnSpPr>
        <p:spPr>
          <a:xfrm>
            <a:off x="3256775" y="2494775"/>
            <a:ext cx="2025000" cy="1137900"/>
          </a:xfrm>
          <a:prstGeom prst="straightConnector1">
            <a:avLst/>
          </a:prstGeom>
          <a:noFill/>
          <a:ln w="9525" cap="flat" cmpd="sng">
            <a:solidFill>
              <a:schemeClr val="dk2"/>
            </a:solidFill>
            <a:prstDash val="solid"/>
            <a:round/>
            <a:headEnd type="none" w="med" len="med"/>
            <a:tailEnd type="triangle" w="med" len="med"/>
          </a:ln>
        </p:spPr>
      </p:cxnSp>
      <p:sp>
        <p:nvSpPr>
          <p:cNvPr id="279" name="Google Shape;279;p42"/>
          <p:cNvSpPr txBox="1"/>
          <p:nvPr/>
        </p:nvSpPr>
        <p:spPr>
          <a:xfrm>
            <a:off x="3663875" y="977725"/>
            <a:ext cx="9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Pos pz</a:t>
            </a:r>
            <a:endParaRPr>
              <a:latin typeface="Lato"/>
              <a:ea typeface="Lato"/>
              <a:cs typeface="Lato"/>
              <a:sym typeface="Lato"/>
            </a:endParaRPr>
          </a:p>
        </p:txBody>
      </p:sp>
      <p:sp>
        <p:nvSpPr>
          <p:cNvPr id="280" name="Google Shape;280;p42"/>
          <p:cNvSpPr txBox="1"/>
          <p:nvPr/>
        </p:nvSpPr>
        <p:spPr>
          <a:xfrm>
            <a:off x="3663875" y="3232475"/>
            <a:ext cx="9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Neg pz</a:t>
            </a:r>
            <a:endParaRPr>
              <a:latin typeface="Lato"/>
              <a:ea typeface="Lato"/>
              <a:cs typeface="Lato"/>
              <a:sym typeface="Lato"/>
            </a:endParaRPr>
          </a:p>
        </p:txBody>
      </p:sp>
      <p:pic>
        <p:nvPicPr>
          <p:cNvPr id="281" name="Google Shape;281;p42"/>
          <p:cNvPicPr preferRelativeResize="0"/>
          <p:nvPr/>
        </p:nvPicPr>
        <p:blipFill>
          <a:blip r:embed="rId4">
            <a:alphaModFix/>
          </a:blip>
          <a:stretch>
            <a:fillRect/>
          </a:stretch>
        </p:blipFill>
        <p:spPr>
          <a:xfrm>
            <a:off x="5362350" y="391350"/>
            <a:ext cx="2269275" cy="2272700"/>
          </a:xfrm>
          <a:prstGeom prst="rect">
            <a:avLst/>
          </a:prstGeom>
          <a:noFill/>
          <a:ln>
            <a:noFill/>
          </a:ln>
        </p:spPr>
      </p:pic>
      <p:pic>
        <p:nvPicPr>
          <p:cNvPr id="282" name="Google Shape;282;p42"/>
          <p:cNvPicPr preferRelativeResize="0"/>
          <p:nvPr/>
        </p:nvPicPr>
        <p:blipFill>
          <a:blip r:embed="rId5">
            <a:alphaModFix/>
          </a:blip>
          <a:stretch>
            <a:fillRect/>
          </a:stretch>
        </p:blipFill>
        <p:spPr>
          <a:xfrm>
            <a:off x="5434175" y="2816450"/>
            <a:ext cx="2171360" cy="217465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2080"/>
        <p:cNvGrpSpPr/>
        <p:nvPr/>
      </p:nvGrpSpPr>
      <p:grpSpPr>
        <a:xfrm>
          <a:off x="0" y="0"/>
          <a:ext cx="0" cy="0"/>
          <a:chOff x="0" y="0"/>
          <a:chExt cx="0" cy="0"/>
        </a:xfrm>
      </p:grpSpPr>
      <p:sp>
        <p:nvSpPr>
          <p:cNvPr id="2081" name="Google Shape;2081;p24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(Drell-Yan) RMS vs p -- Backup</a:t>
            </a:r>
            <a:endParaRPr/>
          </a:p>
          <a:p>
            <a:pPr marL="0" lvl="0" indent="0" algn="l" rtl="0">
              <a:spcBef>
                <a:spcPts val="0"/>
              </a:spcBef>
              <a:spcAft>
                <a:spcPts val="0"/>
              </a:spcAft>
              <a:buNone/>
            </a:pPr>
            <a:endParaRPr/>
          </a:p>
        </p:txBody>
      </p:sp>
      <p:sp>
        <p:nvSpPr>
          <p:cNvPr id="2082" name="Google Shape;2082;p24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230</a:t>
            </a:fld>
            <a:endParaRPr/>
          </a:p>
        </p:txBody>
      </p:sp>
      <p:pic>
        <p:nvPicPr>
          <p:cNvPr id="2083" name="Google Shape;2083;p249"/>
          <p:cNvPicPr preferRelativeResize="0"/>
          <p:nvPr/>
        </p:nvPicPr>
        <p:blipFill>
          <a:blip r:embed="rId3">
            <a:alphaModFix/>
          </a:blip>
          <a:stretch>
            <a:fillRect/>
          </a:stretch>
        </p:blipFill>
        <p:spPr>
          <a:xfrm>
            <a:off x="-2" y="1671750"/>
            <a:ext cx="2885150" cy="2723399"/>
          </a:xfrm>
          <a:prstGeom prst="rect">
            <a:avLst/>
          </a:prstGeom>
          <a:noFill/>
          <a:ln>
            <a:noFill/>
          </a:ln>
        </p:spPr>
      </p:pic>
      <p:pic>
        <p:nvPicPr>
          <p:cNvPr id="2084" name="Google Shape;2084;p249"/>
          <p:cNvPicPr preferRelativeResize="0"/>
          <p:nvPr/>
        </p:nvPicPr>
        <p:blipFill>
          <a:blip r:embed="rId4">
            <a:alphaModFix/>
          </a:blip>
          <a:stretch>
            <a:fillRect/>
          </a:stretch>
        </p:blipFill>
        <p:spPr>
          <a:xfrm>
            <a:off x="2927148" y="1671747"/>
            <a:ext cx="2885150" cy="2723402"/>
          </a:xfrm>
          <a:prstGeom prst="rect">
            <a:avLst/>
          </a:prstGeom>
          <a:noFill/>
          <a:ln>
            <a:noFill/>
          </a:ln>
        </p:spPr>
      </p:pic>
      <p:pic>
        <p:nvPicPr>
          <p:cNvPr id="2085" name="Google Shape;2085;p249"/>
          <p:cNvPicPr preferRelativeResize="0"/>
          <p:nvPr/>
        </p:nvPicPr>
        <p:blipFill>
          <a:blip r:embed="rId5">
            <a:alphaModFix/>
          </a:blip>
          <a:stretch>
            <a:fillRect/>
          </a:stretch>
        </p:blipFill>
        <p:spPr>
          <a:xfrm>
            <a:off x="5911473" y="1638213"/>
            <a:ext cx="3023377" cy="279046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2089"/>
        <p:cNvGrpSpPr/>
        <p:nvPr/>
      </p:nvGrpSpPr>
      <p:grpSpPr>
        <a:xfrm>
          <a:off x="0" y="0"/>
          <a:ext cx="0" cy="0"/>
          <a:chOff x="0" y="0"/>
          <a:chExt cx="0" cy="0"/>
        </a:xfrm>
      </p:grpSpPr>
      <p:sp>
        <p:nvSpPr>
          <p:cNvPr id="2090" name="Google Shape;2090;p25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DY--Track Momentum Resolution</a:t>
            </a:r>
            <a:endParaRPr/>
          </a:p>
        </p:txBody>
      </p:sp>
      <p:sp>
        <p:nvSpPr>
          <p:cNvPr id="2091" name="Google Shape;2091;p25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231</a:t>
            </a:fld>
            <a:endParaRPr/>
          </a:p>
        </p:txBody>
      </p:sp>
      <p:pic>
        <p:nvPicPr>
          <p:cNvPr id="2092" name="Google Shape;2092;p250"/>
          <p:cNvPicPr preferRelativeResize="0"/>
          <p:nvPr/>
        </p:nvPicPr>
        <p:blipFill>
          <a:blip r:embed="rId3">
            <a:alphaModFix/>
          </a:blip>
          <a:stretch>
            <a:fillRect/>
          </a:stretch>
        </p:blipFill>
        <p:spPr>
          <a:xfrm>
            <a:off x="3300375" y="3091250"/>
            <a:ext cx="2007175" cy="1886975"/>
          </a:xfrm>
          <a:prstGeom prst="rect">
            <a:avLst/>
          </a:prstGeom>
          <a:noFill/>
          <a:ln>
            <a:noFill/>
          </a:ln>
        </p:spPr>
      </p:pic>
      <p:pic>
        <p:nvPicPr>
          <p:cNvPr id="2093" name="Google Shape;2093;p250"/>
          <p:cNvPicPr preferRelativeResize="0"/>
          <p:nvPr/>
        </p:nvPicPr>
        <p:blipFill>
          <a:blip r:embed="rId4">
            <a:alphaModFix/>
          </a:blip>
          <a:stretch>
            <a:fillRect/>
          </a:stretch>
        </p:blipFill>
        <p:spPr>
          <a:xfrm>
            <a:off x="1013250" y="986448"/>
            <a:ext cx="2096399" cy="2038000"/>
          </a:xfrm>
          <a:prstGeom prst="rect">
            <a:avLst/>
          </a:prstGeom>
          <a:noFill/>
          <a:ln>
            <a:noFill/>
          </a:ln>
        </p:spPr>
      </p:pic>
      <p:pic>
        <p:nvPicPr>
          <p:cNvPr id="2094" name="Google Shape;2094;p250"/>
          <p:cNvPicPr preferRelativeResize="0"/>
          <p:nvPr/>
        </p:nvPicPr>
        <p:blipFill>
          <a:blip r:embed="rId5">
            <a:alphaModFix/>
          </a:blip>
          <a:stretch>
            <a:fillRect/>
          </a:stretch>
        </p:blipFill>
        <p:spPr>
          <a:xfrm>
            <a:off x="3255750" y="986450"/>
            <a:ext cx="2096417" cy="2038000"/>
          </a:xfrm>
          <a:prstGeom prst="rect">
            <a:avLst/>
          </a:prstGeom>
          <a:noFill/>
          <a:ln>
            <a:noFill/>
          </a:ln>
        </p:spPr>
      </p:pic>
      <p:pic>
        <p:nvPicPr>
          <p:cNvPr id="2095" name="Google Shape;2095;p250"/>
          <p:cNvPicPr preferRelativeResize="0"/>
          <p:nvPr/>
        </p:nvPicPr>
        <p:blipFill>
          <a:blip r:embed="rId6">
            <a:alphaModFix/>
          </a:blip>
          <a:stretch>
            <a:fillRect/>
          </a:stretch>
        </p:blipFill>
        <p:spPr>
          <a:xfrm>
            <a:off x="5530347" y="986450"/>
            <a:ext cx="2096425" cy="203800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2099"/>
        <p:cNvGrpSpPr/>
        <p:nvPr/>
      </p:nvGrpSpPr>
      <p:grpSpPr>
        <a:xfrm>
          <a:off x="0" y="0"/>
          <a:ext cx="0" cy="0"/>
          <a:chOff x="0" y="0"/>
          <a:chExt cx="0" cy="0"/>
        </a:xfrm>
      </p:grpSpPr>
      <p:sp>
        <p:nvSpPr>
          <p:cNvPr id="2100" name="Google Shape;2100;p25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232</a:t>
            </a:fld>
            <a:endParaRPr/>
          </a:p>
        </p:txBody>
      </p:sp>
      <p:sp>
        <p:nvSpPr>
          <p:cNvPr id="2101" name="Google Shape;2101;p251"/>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(5/30/2021) Matching truth and reco</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2105"/>
        <p:cNvGrpSpPr/>
        <p:nvPr/>
      </p:nvGrpSpPr>
      <p:grpSpPr>
        <a:xfrm>
          <a:off x="0" y="0"/>
          <a:ext cx="0" cy="0"/>
          <a:chOff x="0" y="0"/>
          <a:chExt cx="0" cy="0"/>
        </a:xfrm>
      </p:grpSpPr>
      <p:sp>
        <p:nvSpPr>
          <p:cNvPr id="2106" name="Google Shape;2106;p2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2107" name="Google Shape;2107;p2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At each vertex, there are truth info of the muons available:</a:t>
            </a:r>
            <a:endParaRPr/>
          </a:p>
          <a:p>
            <a:pPr marL="914400" lvl="1" indent="-317500" algn="l" rtl="0">
              <a:spcBef>
                <a:spcPts val="0"/>
              </a:spcBef>
              <a:spcAft>
                <a:spcPts val="0"/>
              </a:spcAft>
              <a:buSzPts val="1400"/>
              <a:buChar char="○"/>
            </a:pPr>
            <a:r>
              <a:rPr lang="en"/>
              <a:t>[info of particle 1, info of particle 2]</a:t>
            </a:r>
            <a:endParaRPr/>
          </a:p>
          <a:p>
            <a:pPr marL="457200" lvl="0" indent="-342900" algn="l" rtl="0">
              <a:spcBef>
                <a:spcPts val="0"/>
              </a:spcBef>
              <a:spcAft>
                <a:spcPts val="0"/>
              </a:spcAft>
              <a:buSzPts val="1800"/>
              <a:buChar char="●"/>
            </a:pPr>
            <a:r>
              <a:rPr lang="en"/>
              <a:t>However, the reconstructed info (since it’s not perfect) is usually:</a:t>
            </a:r>
            <a:endParaRPr/>
          </a:p>
          <a:p>
            <a:pPr marL="914400" lvl="1" indent="-317500" algn="l" rtl="0">
              <a:spcBef>
                <a:spcPts val="0"/>
              </a:spcBef>
              <a:spcAft>
                <a:spcPts val="0"/>
              </a:spcAft>
              <a:buSzPts val="1400"/>
              <a:buChar char="○"/>
            </a:pPr>
            <a:r>
              <a:rPr lang="en"/>
              <a:t>[info of a reconstructed muon] or [] or [reco muon # 1, reco muon # 2]</a:t>
            </a:r>
            <a:endParaRPr/>
          </a:p>
          <a:p>
            <a:pPr marL="457200" lvl="0" indent="-342900" algn="l" rtl="0">
              <a:spcBef>
                <a:spcPts val="0"/>
              </a:spcBef>
              <a:spcAft>
                <a:spcPts val="0"/>
              </a:spcAft>
              <a:buSzPts val="1800"/>
              <a:buChar char="●"/>
            </a:pPr>
            <a:r>
              <a:rPr lang="en"/>
              <a:t>The question is, how do we compare the reco and truth info?</a:t>
            </a:r>
            <a:endParaRPr/>
          </a:p>
          <a:p>
            <a:pPr marL="914400" lvl="1" indent="-317500" algn="l" rtl="0">
              <a:spcBef>
                <a:spcPts val="0"/>
              </a:spcBef>
              <a:spcAft>
                <a:spcPts val="0"/>
              </a:spcAft>
              <a:buSzPts val="1400"/>
              <a:buChar char="○"/>
            </a:pPr>
            <a:r>
              <a:rPr lang="en"/>
              <a:t>By doing momentum matching, taking the max pz momentum muon of reco and truth!!</a:t>
            </a:r>
            <a:endParaRPr/>
          </a:p>
          <a:p>
            <a:pPr marL="914400" lvl="1" indent="-317500" algn="l" rtl="0">
              <a:spcBef>
                <a:spcPts val="0"/>
              </a:spcBef>
              <a:spcAft>
                <a:spcPts val="0"/>
              </a:spcAft>
              <a:buSzPts val="1400"/>
              <a:buChar char="○"/>
            </a:pPr>
            <a:r>
              <a:rPr lang="en"/>
              <a:t>The matching usually is quite well, see </a:t>
            </a:r>
            <a:r>
              <a:rPr lang="en" u="sng">
                <a:solidFill>
                  <a:schemeClr val="hlink"/>
                </a:solidFill>
                <a:hlinkClick r:id="rId3" action="ppaction://hlinksldjump"/>
              </a:rPr>
              <a:t>here</a:t>
            </a:r>
            <a:r>
              <a:rPr lang="en"/>
              <a:t>.</a:t>
            </a:r>
            <a:endParaRPr/>
          </a:p>
        </p:txBody>
      </p:sp>
      <p:sp>
        <p:nvSpPr>
          <p:cNvPr id="2108" name="Google Shape;2108;p25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2112"/>
        <p:cNvGrpSpPr/>
        <p:nvPr/>
      </p:nvGrpSpPr>
      <p:grpSpPr>
        <a:xfrm>
          <a:off x="0" y="0"/>
          <a:ext cx="0" cy="0"/>
          <a:chOff x="0" y="0"/>
          <a:chExt cx="0" cy="0"/>
        </a:xfrm>
      </p:grpSpPr>
      <p:sp>
        <p:nvSpPr>
          <p:cNvPr id="2113" name="Google Shape;2113;p25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Matching reconstructed muons</a:t>
            </a:r>
            <a:endParaRPr/>
          </a:p>
        </p:txBody>
      </p:sp>
      <p:sp>
        <p:nvSpPr>
          <p:cNvPr id="2114" name="Google Shape;2114;p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For events with 2 reconstructed muons</a:t>
            </a:r>
            <a:endParaRPr/>
          </a:p>
          <a:p>
            <a:pPr marL="914400" lvl="1" indent="-317500" algn="l" rtl="0">
              <a:spcBef>
                <a:spcPts val="0"/>
              </a:spcBef>
              <a:spcAft>
                <a:spcPts val="0"/>
              </a:spcAft>
              <a:buSzPts val="1400"/>
              <a:buChar char="○"/>
            </a:pPr>
            <a:r>
              <a:rPr lang="en"/>
              <a:t>Match the corresponding pz:</a:t>
            </a:r>
            <a:endParaRPr/>
          </a:p>
          <a:p>
            <a:pPr marL="1371600" lvl="2" indent="-317500" algn="l" rtl="0">
              <a:spcBef>
                <a:spcPts val="0"/>
              </a:spcBef>
              <a:spcAft>
                <a:spcPts val="0"/>
              </a:spcAft>
              <a:buSzPts val="1400"/>
              <a:buChar char="■"/>
            </a:pPr>
            <a:r>
              <a:rPr lang="en"/>
              <a:t>Larger pz with larger pz</a:t>
            </a:r>
            <a:endParaRPr/>
          </a:p>
          <a:p>
            <a:pPr marL="1371600" lvl="2" indent="-317500" algn="l" rtl="0">
              <a:spcBef>
                <a:spcPts val="0"/>
              </a:spcBef>
              <a:spcAft>
                <a:spcPts val="0"/>
              </a:spcAft>
              <a:buSzPts val="1400"/>
              <a:buChar char="■"/>
            </a:pPr>
            <a:r>
              <a:rPr lang="en"/>
              <a:t>Smaller pz with smaller pz</a:t>
            </a:r>
            <a:endParaRPr/>
          </a:p>
          <a:p>
            <a:pPr marL="457200" lvl="0" indent="-342900" algn="l" rtl="0">
              <a:spcBef>
                <a:spcPts val="0"/>
              </a:spcBef>
              <a:spcAft>
                <a:spcPts val="0"/>
              </a:spcAft>
              <a:buSzPts val="1800"/>
              <a:buChar char="●"/>
            </a:pPr>
            <a:r>
              <a:rPr lang="en"/>
              <a:t>For events with just 1 reconstructed muon:</a:t>
            </a:r>
            <a:endParaRPr/>
          </a:p>
          <a:p>
            <a:pPr marL="914400" lvl="1" indent="-317500" algn="l" rtl="0">
              <a:spcBef>
                <a:spcPts val="0"/>
              </a:spcBef>
              <a:spcAft>
                <a:spcPts val="0"/>
              </a:spcAft>
              <a:buSzPts val="1400"/>
              <a:buChar char="○"/>
            </a:pPr>
            <a:r>
              <a:rPr lang="en"/>
              <a:t>Match to the truth muon with the closest pz.</a:t>
            </a:r>
            <a:endParaRPr/>
          </a:p>
        </p:txBody>
      </p:sp>
      <p:sp>
        <p:nvSpPr>
          <p:cNvPr id="2115" name="Google Shape;2115;p25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2119"/>
        <p:cNvGrpSpPr/>
        <p:nvPr/>
      </p:nvGrpSpPr>
      <p:grpSpPr>
        <a:xfrm>
          <a:off x="0" y="0"/>
          <a:ext cx="0" cy="0"/>
          <a:chOff x="0" y="0"/>
          <a:chExt cx="0" cy="0"/>
        </a:xfrm>
      </p:grpSpPr>
      <p:sp>
        <p:nvSpPr>
          <p:cNvPr id="2120" name="Google Shape;2120;p25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Initial check (plot Δposition/momentum)</a:t>
            </a:r>
            <a:endParaRPr/>
          </a:p>
        </p:txBody>
      </p:sp>
      <p:sp>
        <p:nvSpPr>
          <p:cNvPr id="2121" name="Google Shape;2121;p2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Define shift as: </a:t>
            </a:r>
            <a:r>
              <a:rPr lang="en">
                <a:solidFill>
                  <a:srgbClr val="990000"/>
                </a:solidFill>
              </a:rPr>
              <a:t>reconstructed muon position in station 1</a:t>
            </a:r>
            <a:r>
              <a:rPr lang="en"/>
              <a:t> - </a:t>
            </a:r>
            <a:r>
              <a:rPr lang="en">
                <a:solidFill>
                  <a:srgbClr val="351C75"/>
                </a:solidFill>
              </a:rPr>
              <a:t>truth muon position at vertex.</a:t>
            </a:r>
            <a:endParaRPr>
              <a:solidFill>
                <a:srgbClr val="351C75"/>
              </a:solidFill>
            </a:endParaRPr>
          </a:p>
        </p:txBody>
      </p:sp>
      <p:sp>
        <p:nvSpPr>
          <p:cNvPr id="2122" name="Google Shape;2122;p25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235</a:t>
            </a:fld>
            <a:endParaRPr/>
          </a:p>
        </p:txBody>
      </p:sp>
      <p:pic>
        <p:nvPicPr>
          <p:cNvPr id="2123" name="Google Shape;2123;p254"/>
          <p:cNvPicPr preferRelativeResize="0"/>
          <p:nvPr/>
        </p:nvPicPr>
        <p:blipFill>
          <a:blip r:embed="rId3">
            <a:alphaModFix/>
          </a:blip>
          <a:stretch>
            <a:fillRect/>
          </a:stretch>
        </p:blipFill>
        <p:spPr>
          <a:xfrm>
            <a:off x="257075" y="2178350"/>
            <a:ext cx="2812976" cy="2699101"/>
          </a:xfrm>
          <a:prstGeom prst="rect">
            <a:avLst/>
          </a:prstGeom>
          <a:noFill/>
          <a:ln>
            <a:noFill/>
          </a:ln>
        </p:spPr>
      </p:pic>
      <p:pic>
        <p:nvPicPr>
          <p:cNvPr id="2124" name="Google Shape;2124;p254"/>
          <p:cNvPicPr preferRelativeResize="0"/>
          <p:nvPr/>
        </p:nvPicPr>
        <p:blipFill>
          <a:blip r:embed="rId4">
            <a:alphaModFix/>
          </a:blip>
          <a:stretch>
            <a:fillRect/>
          </a:stretch>
        </p:blipFill>
        <p:spPr>
          <a:xfrm>
            <a:off x="3152900" y="2191875"/>
            <a:ext cx="2734099" cy="2672050"/>
          </a:xfrm>
          <a:prstGeom prst="rect">
            <a:avLst/>
          </a:prstGeom>
          <a:noFill/>
          <a:ln>
            <a:noFill/>
          </a:ln>
        </p:spPr>
      </p:pic>
      <p:pic>
        <p:nvPicPr>
          <p:cNvPr id="2125" name="Google Shape;2125;p254"/>
          <p:cNvPicPr preferRelativeResize="0"/>
          <p:nvPr/>
        </p:nvPicPr>
        <p:blipFill>
          <a:blip r:embed="rId5">
            <a:alphaModFix/>
          </a:blip>
          <a:stretch>
            <a:fillRect/>
          </a:stretch>
        </p:blipFill>
        <p:spPr>
          <a:xfrm>
            <a:off x="6037831" y="2191875"/>
            <a:ext cx="2640700" cy="25568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2129"/>
        <p:cNvGrpSpPr/>
        <p:nvPr/>
      </p:nvGrpSpPr>
      <p:grpSpPr>
        <a:xfrm>
          <a:off x="0" y="0"/>
          <a:ext cx="0" cy="0"/>
          <a:chOff x="0" y="0"/>
          <a:chExt cx="0" cy="0"/>
        </a:xfrm>
      </p:grpSpPr>
      <p:sp>
        <p:nvSpPr>
          <p:cNvPr id="2130" name="Google Shape;2130;p25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Momentum resolution (first try on signal sample)</a:t>
            </a:r>
            <a:endParaRPr/>
          </a:p>
        </p:txBody>
      </p:sp>
      <p:sp>
        <p:nvSpPr>
          <p:cNvPr id="2131" name="Google Shape;2131;p25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236</a:t>
            </a:fld>
            <a:endParaRPr/>
          </a:p>
        </p:txBody>
      </p:sp>
      <p:pic>
        <p:nvPicPr>
          <p:cNvPr id="2132" name="Google Shape;2132;p255"/>
          <p:cNvPicPr preferRelativeResize="0"/>
          <p:nvPr/>
        </p:nvPicPr>
        <p:blipFill>
          <a:blip r:embed="rId3">
            <a:alphaModFix/>
          </a:blip>
          <a:stretch>
            <a:fillRect/>
          </a:stretch>
        </p:blipFill>
        <p:spPr>
          <a:xfrm>
            <a:off x="124025" y="1841375"/>
            <a:ext cx="2155800" cy="2096200"/>
          </a:xfrm>
          <a:prstGeom prst="rect">
            <a:avLst/>
          </a:prstGeom>
          <a:noFill/>
          <a:ln>
            <a:noFill/>
          </a:ln>
        </p:spPr>
      </p:pic>
      <p:pic>
        <p:nvPicPr>
          <p:cNvPr id="2133" name="Google Shape;2133;p255"/>
          <p:cNvPicPr preferRelativeResize="0"/>
          <p:nvPr/>
        </p:nvPicPr>
        <p:blipFill>
          <a:blip r:embed="rId4">
            <a:alphaModFix/>
          </a:blip>
          <a:stretch>
            <a:fillRect/>
          </a:stretch>
        </p:blipFill>
        <p:spPr>
          <a:xfrm>
            <a:off x="2279825" y="1841363"/>
            <a:ext cx="2155800" cy="2096221"/>
          </a:xfrm>
          <a:prstGeom prst="rect">
            <a:avLst/>
          </a:prstGeom>
          <a:noFill/>
          <a:ln>
            <a:noFill/>
          </a:ln>
        </p:spPr>
      </p:pic>
      <p:pic>
        <p:nvPicPr>
          <p:cNvPr id="2134" name="Google Shape;2134;p255"/>
          <p:cNvPicPr preferRelativeResize="0"/>
          <p:nvPr/>
        </p:nvPicPr>
        <p:blipFill>
          <a:blip r:embed="rId5">
            <a:alphaModFix/>
          </a:blip>
          <a:stretch>
            <a:fillRect/>
          </a:stretch>
        </p:blipFill>
        <p:spPr>
          <a:xfrm>
            <a:off x="4486250" y="1841375"/>
            <a:ext cx="2155800" cy="2096191"/>
          </a:xfrm>
          <a:prstGeom prst="rect">
            <a:avLst/>
          </a:prstGeom>
          <a:noFill/>
          <a:ln>
            <a:noFill/>
          </a:ln>
        </p:spPr>
      </p:pic>
      <p:pic>
        <p:nvPicPr>
          <p:cNvPr id="2135" name="Google Shape;2135;p255"/>
          <p:cNvPicPr preferRelativeResize="0"/>
          <p:nvPr/>
        </p:nvPicPr>
        <p:blipFill>
          <a:blip r:embed="rId6">
            <a:alphaModFix/>
          </a:blip>
          <a:stretch>
            <a:fillRect/>
          </a:stretch>
        </p:blipFill>
        <p:spPr>
          <a:xfrm>
            <a:off x="6864025" y="1815806"/>
            <a:ext cx="2155800" cy="209619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2139"/>
        <p:cNvGrpSpPr/>
        <p:nvPr/>
      </p:nvGrpSpPr>
      <p:grpSpPr>
        <a:xfrm>
          <a:off x="0" y="0"/>
          <a:ext cx="0" cy="0"/>
          <a:chOff x="0" y="0"/>
          <a:chExt cx="0" cy="0"/>
        </a:xfrm>
      </p:grpSpPr>
      <p:sp>
        <p:nvSpPr>
          <p:cNvPr id="2140" name="Google Shape;2140;p25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Momentum resolution (first try on signal sample)</a:t>
            </a:r>
            <a:endParaRPr/>
          </a:p>
        </p:txBody>
      </p:sp>
      <p:sp>
        <p:nvSpPr>
          <p:cNvPr id="2141" name="Google Shape;2141;p25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237</a:t>
            </a:fld>
            <a:endParaRPr/>
          </a:p>
        </p:txBody>
      </p:sp>
      <p:pic>
        <p:nvPicPr>
          <p:cNvPr id="2142" name="Google Shape;2142;p256"/>
          <p:cNvPicPr preferRelativeResize="0"/>
          <p:nvPr/>
        </p:nvPicPr>
        <p:blipFill>
          <a:blip r:embed="rId3">
            <a:alphaModFix/>
          </a:blip>
          <a:stretch>
            <a:fillRect/>
          </a:stretch>
        </p:blipFill>
        <p:spPr>
          <a:xfrm>
            <a:off x="2486525" y="1269725"/>
            <a:ext cx="3556775" cy="34112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2146"/>
        <p:cNvGrpSpPr/>
        <p:nvPr/>
      </p:nvGrpSpPr>
      <p:grpSpPr>
        <a:xfrm>
          <a:off x="0" y="0"/>
          <a:ext cx="0" cy="0"/>
          <a:chOff x="0" y="0"/>
          <a:chExt cx="0" cy="0"/>
        </a:xfrm>
      </p:grpSpPr>
      <p:sp>
        <p:nvSpPr>
          <p:cNvPr id="2147" name="Google Shape;2147;p25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80"/>
              <a:t>Similarly, here are </a:t>
            </a:r>
            <a:r>
              <a:rPr lang="en" sz="2180" u="sng"/>
              <a:t>px</a:t>
            </a:r>
            <a:r>
              <a:rPr lang="en" sz="2180"/>
              <a:t> resolution as a function of truth pz</a:t>
            </a:r>
            <a:endParaRPr sz="2180"/>
          </a:p>
        </p:txBody>
      </p:sp>
      <p:sp>
        <p:nvSpPr>
          <p:cNvPr id="2148" name="Google Shape;2148;p25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238</a:t>
            </a:fld>
            <a:endParaRPr/>
          </a:p>
        </p:txBody>
      </p:sp>
      <p:pic>
        <p:nvPicPr>
          <p:cNvPr id="2149" name="Google Shape;2149;p257"/>
          <p:cNvPicPr preferRelativeResize="0"/>
          <p:nvPr/>
        </p:nvPicPr>
        <p:blipFill>
          <a:blip r:embed="rId3">
            <a:alphaModFix/>
          </a:blip>
          <a:stretch>
            <a:fillRect/>
          </a:stretch>
        </p:blipFill>
        <p:spPr>
          <a:xfrm>
            <a:off x="627899" y="1017450"/>
            <a:ext cx="1881225" cy="1851974"/>
          </a:xfrm>
          <a:prstGeom prst="rect">
            <a:avLst/>
          </a:prstGeom>
          <a:noFill/>
          <a:ln>
            <a:noFill/>
          </a:ln>
        </p:spPr>
      </p:pic>
      <p:pic>
        <p:nvPicPr>
          <p:cNvPr id="2150" name="Google Shape;2150;p257"/>
          <p:cNvPicPr preferRelativeResize="0"/>
          <p:nvPr/>
        </p:nvPicPr>
        <p:blipFill>
          <a:blip r:embed="rId4">
            <a:alphaModFix/>
          </a:blip>
          <a:stretch>
            <a:fillRect/>
          </a:stretch>
        </p:blipFill>
        <p:spPr>
          <a:xfrm>
            <a:off x="2661525" y="1018199"/>
            <a:ext cx="1881225" cy="1851962"/>
          </a:xfrm>
          <a:prstGeom prst="rect">
            <a:avLst/>
          </a:prstGeom>
          <a:noFill/>
          <a:ln>
            <a:noFill/>
          </a:ln>
        </p:spPr>
      </p:pic>
      <p:pic>
        <p:nvPicPr>
          <p:cNvPr id="2151" name="Google Shape;2151;p257"/>
          <p:cNvPicPr preferRelativeResize="0"/>
          <p:nvPr/>
        </p:nvPicPr>
        <p:blipFill>
          <a:blip r:embed="rId5">
            <a:alphaModFix/>
          </a:blip>
          <a:stretch>
            <a:fillRect/>
          </a:stretch>
        </p:blipFill>
        <p:spPr>
          <a:xfrm>
            <a:off x="4639650" y="1018200"/>
            <a:ext cx="1881225" cy="1851954"/>
          </a:xfrm>
          <a:prstGeom prst="rect">
            <a:avLst/>
          </a:prstGeom>
          <a:noFill/>
          <a:ln>
            <a:noFill/>
          </a:ln>
        </p:spPr>
      </p:pic>
      <p:pic>
        <p:nvPicPr>
          <p:cNvPr id="2152" name="Google Shape;2152;p257"/>
          <p:cNvPicPr preferRelativeResize="0"/>
          <p:nvPr/>
        </p:nvPicPr>
        <p:blipFill>
          <a:blip r:embed="rId6">
            <a:alphaModFix/>
          </a:blip>
          <a:stretch>
            <a:fillRect/>
          </a:stretch>
        </p:blipFill>
        <p:spPr>
          <a:xfrm>
            <a:off x="6722625" y="997275"/>
            <a:ext cx="1902454" cy="1872875"/>
          </a:xfrm>
          <a:prstGeom prst="rect">
            <a:avLst/>
          </a:prstGeom>
          <a:noFill/>
          <a:ln>
            <a:noFill/>
          </a:ln>
        </p:spPr>
      </p:pic>
      <p:pic>
        <p:nvPicPr>
          <p:cNvPr id="2153" name="Google Shape;2153;p257"/>
          <p:cNvPicPr preferRelativeResize="0"/>
          <p:nvPr/>
        </p:nvPicPr>
        <p:blipFill>
          <a:blip r:embed="rId7">
            <a:alphaModFix/>
          </a:blip>
          <a:stretch>
            <a:fillRect/>
          </a:stretch>
        </p:blipFill>
        <p:spPr>
          <a:xfrm>
            <a:off x="3576850" y="3027579"/>
            <a:ext cx="2142699" cy="1968546"/>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2157"/>
        <p:cNvGrpSpPr/>
        <p:nvPr/>
      </p:nvGrpSpPr>
      <p:grpSpPr>
        <a:xfrm>
          <a:off x="0" y="0"/>
          <a:ext cx="0" cy="0"/>
          <a:chOff x="0" y="0"/>
          <a:chExt cx="0" cy="0"/>
        </a:xfrm>
      </p:grpSpPr>
      <p:sp>
        <p:nvSpPr>
          <p:cNvPr id="2158" name="Google Shape;2158;p25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80"/>
              <a:t>Similarly, here are </a:t>
            </a:r>
            <a:r>
              <a:rPr lang="en" sz="2180" u="sng"/>
              <a:t>py</a:t>
            </a:r>
            <a:r>
              <a:rPr lang="en" sz="2180"/>
              <a:t> resolution as a function of truth pz</a:t>
            </a:r>
            <a:endParaRPr sz="2180"/>
          </a:p>
        </p:txBody>
      </p:sp>
      <p:sp>
        <p:nvSpPr>
          <p:cNvPr id="2159" name="Google Shape;2159;p25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239</a:t>
            </a:fld>
            <a:endParaRPr/>
          </a:p>
        </p:txBody>
      </p:sp>
      <p:pic>
        <p:nvPicPr>
          <p:cNvPr id="2160" name="Google Shape;2160;p258"/>
          <p:cNvPicPr preferRelativeResize="0"/>
          <p:nvPr/>
        </p:nvPicPr>
        <p:blipFill>
          <a:blip r:embed="rId3">
            <a:alphaModFix/>
          </a:blip>
          <a:stretch>
            <a:fillRect/>
          </a:stretch>
        </p:blipFill>
        <p:spPr>
          <a:xfrm>
            <a:off x="137275" y="862175"/>
            <a:ext cx="2106325" cy="2086675"/>
          </a:xfrm>
          <a:prstGeom prst="rect">
            <a:avLst/>
          </a:prstGeom>
          <a:noFill/>
          <a:ln>
            <a:noFill/>
          </a:ln>
        </p:spPr>
      </p:pic>
      <p:pic>
        <p:nvPicPr>
          <p:cNvPr id="2161" name="Google Shape;2161;p258"/>
          <p:cNvPicPr preferRelativeResize="0"/>
          <p:nvPr/>
        </p:nvPicPr>
        <p:blipFill>
          <a:blip r:embed="rId4">
            <a:alphaModFix/>
          </a:blip>
          <a:stretch>
            <a:fillRect/>
          </a:stretch>
        </p:blipFill>
        <p:spPr>
          <a:xfrm>
            <a:off x="2335475" y="897500"/>
            <a:ext cx="2106325" cy="2086667"/>
          </a:xfrm>
          <a:prstGeom prst="rect">
            <a:avLst/>
          </a:prstGeom>
          <a:noFill/>
          <a:ln>
            <a:noFill/>
          </a:ln>
        </p:spPr>
      </p:pic>
      <p:pic>
        <p:nvPicPr>
          <p:cNvPr id="2162" name="Google Shape;2162;p258"/>
          <p:cNvPicPr preferRelativeResize="0"/>
          <p:nvPr/>
        </p:nvPicPr>
        <p:blipFill>
          <a:blip r:embed="rId5">
            <a:alphaModFix/>
          </a:blip>
          <a:stretch>
            <a:fillRect/>
          </a:stretch>
        </p:blipFill>
        <p:spPr>
          <a:xfrm>
            <a:off x="4533675" y="897500"/>
            <a:ext cx="2106325" cy="2086675"/>
          </a:xfrm>
          <a:prstGeom prst="rect">
            <a:avLst/>
          </a:prstGeom>
          <a:noFill/>
          <a:ln>
            <a:noFill/>
          </a:ln>
        </p:spPr>
      </p:pic>
      <p:pic>
        <p:nvPicPr>
          <p:cNvPr id="2163" name="Google Shape;2163;p258"/>
          <p:cNvPicPr preferRelativeResize="0"/>
          <p:nvPr/>
        </p:nvPicPr>
        <p:blipFill>
          <a:blip r:embed="rId6">
            <a:alphaModFix/>
          </a:blip>
          <a:stretch>
            <a:fillRect/>
          </a:stretch>
        </p:blipFill>
        <p:spPr>
          <a:xfrm>
            <a:off x="6787375" y="897500"/>
            <a:ext cx="2199200" cy="2178679"/>
          </a:xfrm>
          <a:prstGeom prst="rect">
            <a:avLst/>
          </a:prstGeom>
          <a:noFill/>
          <a:ln>
            <a:noFill/>
          </a:ln>
        </p:spPr>
      </p:pic>
      <p:pic>
        <p:nvPicPr>
          <p:cNvPr id="2164" name="Google Shape;2164;p258"/>
          <p:cNvPicPr preferRelativeResize="0"/>
          <p:nvPr/>
        </p:nvPicPr>
        <p:blipFill>
          <a:blip r:embed="rId7">
            <a:alphaModFix/>
          </a:blip>
          <a:stretch>
            <a:fillRect/>
          </a:stretch>
        </p:blipFill>
        <p:spPr>
          <a:xfrm>
            <a:off x="3630175" y="3111367"/>
            <a:ext cx="2021529" cy="18545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Medium A’ – tail</a:t>
            </a:r>
            <a:endParaRPr/>
          </a:p>
        </p:txBody>
      </p:sp>
      <p:sp>
        <p:nvSpPr>
          <p:cNvPr id="288" name="Google Shape;288;p4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289" name="Google Shape;289;p43"/>
          <p:cNvPicPr preferRelativeResize="0"/>
          <p:nvPr/>
        </p:nvPicPr>
        <p:blipFill>
          <a:blip r:embed="rId3">
            <a:alphaModFix/>
          </a:blip>
          <a:stretch>
            <a:fillRect/>
          </a:stretch>
        </p:blipFill>
        <p:spPr>
          <a:xfrm>
            <a:off x="75275" y="1315250"/>
            <a:ext cx="3111425" cy="3295900"/>
          </a:xfrm>
          <a:prstGeom prst="rect">
            <a:avLst/>
          </a:prstGeom>
          <a:noFill/>
          <a:ln>
            <a:noFill/>
          </a:ln>
        </p:spPr>
      </p:pic>
      <p:cxnSp>
        <p:nvCxnSpPr>
          <p:cNvPr id="290" name="Google Shape;290;p43"/>
          <p:cNvCxnSpPr/>
          <p:nvPr/>
        </p:nvCxnSpPr>
        <p:spPr>
          <a:xfrm rot="10800000" flipH="1">
            <a:off x="3256775" y="1534500"/>
            <a:ext cx="2035500" cy="803700"/>
          </a:xfrm>
          <a:prstGeom prst="straightConnector1">
            <a:avLst/>
          </a:prstGeom>
          <a:noFill/>
          <a:ln w="9525" cap="flat" cmpd="sng">
            <a:solidFill>
              <a:schemeClr val="dk2"/>
            </a:solidFill>
            <a:prstDash val="solid"/>
            <a:round/>
            <a:headEnd type="none" w="med" len="med"/>
            <a:tailEnd type="triangle" w="med" len="med"/>
          </a:ln>
        </p:spPr>
      </p:cxnSp>
      <p:cxnSp>
        <p:nvCxnSpPr>
          <p:cNvPr id="291" name="Google Shape;291;p43"/>
          <p:cNvCxnSpPr/>
          <p:nvPr/>
        </p:nvCxnSpPr>
        <p:spPr>
          <a:xfrm>
            <a:off x="3256775" y="2494775"/>
            <a:ext cx="2025000" cy="1137900"/>
          </a:xfrm>
          <a:prstGeom prst="straightConnector1">
            <a:avLst/>
          </a:prstGeom>
          <a:noFill/>
          <a:ln w="9525" cap="flat" cmpd="sng">
            <a:solidFill>
              <a:schemeClr val="dk2"/>
            </a:solidFill>
            <a:prstDash val="solid"/>
            <a:round/>
            <a:headEnd type="none" w="med" len="med"/>
            <a:tailEnd type="triangle" w="med" len="med"/>
          </a:ln>
        </p:spPr>
      </p:cxnSp>
      <p:sp>
        <p:nvSpPr>
          <p:cNvPr id="292" name="Google Shape;292;p43"/>
          <p:cNvSpPr txBox="1"/>
          <p:nvPr/>
        </p:nvSpPr>
        <p:spPr>
          <a:xfrm>
            <a:off x="3663875" y="977725"/>
            <a:ext cx="9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Pos pz</a:t>
            </a:r>
            <a:endParaRPr>
              <a:latin typeface="Lato"/>
              <a:ea typeface="Lato"/>
              <a:cs typeface="Lato"/>
              <a:sym typeface="Lato"/>
            </a:endParaRPr>
          </a:p>
        </p:txBody>
      </p:sp>
      <p:sp>
        <p:nvSpPr>
          <p:cNvPr id="293" name="Google Shape;293;p43"/>
          <p:cNvSpPr txBox="1"/>
          <p:nvPr/>
        </p:nvSpPr>
        <p:spPr>
          <a:xfrm>
            <a:off x="3663875" y="3232475"/>
            <a:ext cx="9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Neg pz</a:t>
            </a:r>
            <a:endParaRPr>
              <a:latin typeface="Lato"/>
              <a:ea typeface="Lato"/>
              <a:cs typeface="Lato"/>
              <a:sym typeface="Lato"/>
            </a:endParaRPr>
          </a:p>
        </p:txBody>
      </p:sp>
      <p:sp>
        <p:nvSpPr>
          <p:cNvPr id="294" name="Google Shape;294;p43"/>
          <p:cNvSpPr/>
          <p:nvPr/>
        </p:nvSpPr>
        <p:spPr>
          <a:xfrm>
            <a:off x="1743200" y="3358475"/>
            <a:ext cx="1443600" cy="970800"/>
          </a:xfrm>
          <a:prstGeom prst="roundRect">
            <a:avLst>
              <a:gd name="adj" fmla="val 16667"/>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43"/>
          <p:cNvPicPr preferRelativeResize="0"/>
          <p:nvPr/>
        </p:nvPicPr>
        <p:blipFill>
          <a:blip r:embed="rId4">
            <a:alphaModFix/>
          </a:blip>
          <a:stretch>
            <a:fillRect/>
          </a:stretch>
        </p:blipFill>
        <p:spPr>
          <a:xfrm>
            <a:off x="5402414" y="2761527"/>
            <a:ext cx="2309596" cy="2313075"/>
          </a:xfrm>
          <a:prstGeom prst="rect">
            <a:avLst/>
          </a:prstGeom>
          <a:noFill/>
          <a:ln>
            <a:noFill/>
          </a:ln>
        </p:spPr>
      </p:pic>
      <p:pic>
        <p:nvPicPr>
          <p:cNvPr id="296" name="Google Shape;296;p43"/>
          <p:cNvPicPr preferRelativeResize="0"/>
          <p:nvPr/>
        </p:nvPicPr>
        <p:blipFill>
          <a:blip r:embed="rId5">
            <a:alphaModFix/>
          </a:blip>
          <a:stretch>
            <a:fillRect/>
          </a:stretch>
        </p:blipFill>
        <p:spPr>
          <a:xfrm>
            <a:off x="5362350" y="219275"/>
            <a:ext cx="2309574" cy="231309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2168"/>
        <p:cNvGrpSpPr/>
        <p:nvPr/>
      </p:nvGrpSpPr>
      <p:grpSpPr>
        <a:xfrm>
          <a:off x="0" y="0"/>
          <a:ext cx="0" cy="0"/>
          <a:chOff x="0" y="0"/>
          <a:chExt cx="0" cy="0"/>
        </a:xfrm>
      </p:grpSpPr>
      <p:sp>
        <p:nvSpPr>
          <p:cNvPr id="2169" name="Google Shape;2169;p25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Plans</a:t>
            </a:r>
            <a:endParaRPr/>
          </a:p>
        </p:txBody>
      </p:sp>
      <p:sp>
        <p:nvSpPr>
          <p:cNvPr id="2170" name="Google Shape;2170;p2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Run reconstruction on J/psi samples and make mass plot, then compare with the SpinQuest’s.</a:t>
            </a:r>
            <a:endParaRPr/>
          </a:p>
          <a:p>
            <a:pPr marL="914400" lvl="1" indent="-317500" algn="l" rtl="0">
              <a:spcBef>
                <a:spcPts val="0"/>
              </a:spcBef>
              <a:spcAft>
                <a:spcPts val="0"/>
              </a:spcAft>
              <a:buSzPts val="1400"/>
              <a:buAutoNum type="alphaLcPeriod"/>
            </a:pPr>
            <a:r>
              <a:rPr lang="en"/>
              <a:t>Can the macro run on this sample?</a:t>
            </a:r>
            <a:endParaRPr/>
          </a:p>
          <a:p>
            <a:pPr marL="457200" lvl="0" indent="-342900" algn="l" rtl="0">
              <a:spcBef>
                <a:spcPts val="0"/>
              </a:spcBef>
              <a:spcAft>
                <a:spcPts val="0"/>
              </a:spcAft>
              <a:buSzPts val="1800"/>
              <a:buAutoNum type="arabicPeriod"/>
            </a:pPr>
            <a:r>
              <a:rPr lang="en"/>
              <a:t>After vertex can be reconstructed, make the mass plot for A’ sample.</a:t>
            </a:r>
            <a:endParaRPr/>
          </a:p>
        </p:txBody>
      </p:sp>
      <p:sp>
        <p:nvSpPr>
          <p:cNvPr id="2171" name="Google Shape;2171;p25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2175"/>
        <p:cNvGrpSpPr/>
        <p:nvPr/>
      </p:nvGrpSpPr>
      <p:grpSpPr>
        <a:xfrm>
          <a:off x="0" y="0"/>
          <a:ext cx="0" cy="0"/>
          <a:chOff x="0" y="0"/>
          <a:chExt cx="0" cy="0"/>
        </a:xfrm>
      </p:grpSpPr>
      <p:sp>
        <p:nvSpPr>
          <p:cNvPr id="2176" name="Google Shape;2176;p26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80"/>
              <a:t>Δx/y/z of truth vertex with reco hits and max truth momentum at vertex.</a:t>
            </a:r>
            <a:endParaRPr sz="2080"/>
          </a:p>
        </p:txBody>
      </p:sp>
      <p:sp>
        <p:nvSpPr>
          <p:cNvPr id="2177" name="Google Shape;2177;p26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241</a:t>
            </a:fld>
            <a:endParaRPr/>
          </a:p>
        </p:txBody>
      </p:sp>
      <p:pic>
        <p:nvPicPr>
          <p:cNvPr id="2178" name="Google Shape;2178;p260"/>
          <p:cNvPicPr preferRelativeResize="0"/>
          <p:nvPr/>
        </p:nvPicPr>
        <p:blipFill>
          <a:blip r:embed="rId3">
            <a:alphaModFix/>
          </a:blip>
          <a:stretch>
            <a:fillRect/>
          </a:stretch>
        </p:blipFill>
        <p:spPr>
          <a:xfrm>
            <a:off x="148226" y="1887475"/>
            <a:ext cx="2919626" cy="2647451"/>
          </a:xfrm>
          <a:prstGeom prst="rect">
            <a:avLst/>
          </a:prstGeom>
          <a:noFill/>
          <a:ln>
            <a:noFill/>
          </a:ln>
        </p:spPr>
      </p:pic>
      <p:pic>
        <p:nvPicPr>
          <p:cNvPr id="2179" name="Google Shape;2179;p260"/>
          <p:cNvPicPr preferRelativeResize="0"/>
          <p:nvPr/>
        </p:nvPicPr>
        <p:blipFill>
          <a:blip r:embed="rId4">
            <a:alphaModFix/>
          </a:blip>
          <a:stretch>
            <a:fillRect/>
          </a:stretch>
        </p:blipFill>
        <p:spPr>
          <a:xfrm>
            <a:off x="3130950" y="1887475"/>
            <a:ext cx="2901542" cy="2647450"/>
          </a:xfrm>
          <a:prstGeom prst="rect">
            <a:avLst/>
          </a:prstGeom>
          <a:noFill/>
          <a:ln>
            <a:noFill/>
          </a:ln>
        </p:spPr>
      </p:pic>
      <p:pic>
        <p:nvPicPr>
          <p:cNvPr id="2180" name="Google Shape;2180;p260"/>
          <p:cNvPicPr preferRelativeResize="0"/>
          <p:nvPr/>
        </p:nvPicPr>
        <p:blipFill>
          <a:blip r:embed="rId5">
            <a:alphaModFix/>
          </a:blip>
          <a:stretch>
            <a:fillRect/>
          </a:stretch>
        </p:blipFill>
        <p:spPr>
          <a:xfrm>
            <a:off x="6095592" y="1887475"/>
            <a:ext cx="2806709" cy="2567408"/>
          </a:xfrm>
          <a:prstGeom prst="rect">
            <a:avLst/>
          </a:prstGeom>
          <a:noFill/>
          <a:ln>
            <a:noFill/>
          </a:ln>
        </p:spPr>
      </p:pic>
      <p:sp>
        <p:nvSpPr>
          <p:cNvPr id="2181" name="Google Shape;2181;p260"/>
          <p:cNvSpPr txBox="1"/>
          <p:nvPr/>
        </p:nvSpPr>
        <p:spPr>
          <a:xfrm>
            <a:off x="2271900" y="1309150"/>
            <a:ext cx="171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B45F06"/>
                </a:solidFill>
                <a:latin typeface="Lato"/>
                <a:ea typeface="Lato"/>
                <a:cs typeface="Lato"/>
                <a:sym typeface="Lato"/>
              </a:rPr>
              <a:t>Change to pz</a:t>
            </a:r>
            <a:endParaRPr sz="1800">
              <a:solidFill>
                <a:srgbClr val="B45F06"/>
              </a:solidFill>
              <a:latin typeface="Lato"/>
              <a:ea typeface="Lato"/>
              <a:cs typeface="Lato"/>
              <a:sym typeface="Lato"/>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2185"/>
        <p:cNvGrpSpPr/>
        <p:nvPr/>
      </p:nvGrpSpPr>
      <p:grpSpPr>
        <a:xfrm>
          <a:off x="0" y="0"/>
          <a:ext cx="0" cy="0"/>
          <a:chOff x="0" y="0"/>
          <a:chExt cx="0" cy="0"/>
        </a:xfrm>
      </p:grpSpPr>
      <p:sp>
        <p:nvSpPr>
          <p:cNvPr id="2186" name="Google Shape;2186;p26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80"/>
              <a:t>Δx/y/z of truth vertex with reco hits and max </a:t>
            </a:r>
            <a:r>
              <a:rPr lang="en" sz="2080" u="sng"/>
              <a:t>reco momentum at st1</a:t>
            </a:r>
            <a:r>
              <a:rPr lang="en" sz="2080"/>
              <a:t>.</a:t>
            </a:r>
            <a:endParaRPr sz="2080"/>
          </a:p>
        </p:txBody>
      </p:sp>
      <p:sp>
        <p:nvSpPr>
          <p:cNvPr id="2187" name="Google Shape;2187;p26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242</a:t>
            </a:fld>
            <a:endParaRPr/>
          </a:p>
        </p:txBody>
      </p:sp>
      <p:pic>
        <p:nvPicPr>
          <p:cNvPr id="2188" name="Google Shape;2188;p261"/>
          <p:cNvPicPr preferRelativeResize="0"/>
          <p:nvPr/>
        </p:nvPicPr>
        <p:blipFill>
          <a:blip r:embed="rId3">
            <a:alphaModFix/>
          </a:blip>
          <a:stretch>
            <a:fillRect/>
          </a:stretch>
        </p:blipFill>
        <p:spPr>
          <a:xfrm>
            <a:off x="479650" y="2132125"/>
            <a:ext cx="2681100" cy="2431163"/>
          </a:xfrm>
          <a:prstGeom prst="rect">
            <a:avLst/>
          </a:prstGeom>
          <a:noFill/>
          <a:ln>
            <a:noFill/>
          </a:ln>
        </p:spPr>
      </p:pic>
      <p:pic>
        <p:nvPicPr>
          <p:cNvPr id="2189" name="Google Shape;2189;p261"/>
          <p:cNvPicPr preferRelativeResize="0"/>
          <p:nvPr/>
        </p:nvPicPr>
        <p:blipFill>
          <a:blip r:embed="rId4">
            <a:alphaModFix/>
          </a:blip>
          <a:stretch>
            <a:fillRect/>
          </a:stretch>
        </p:blipFill>
        <p:spPr>
          <a:xfrm>
            <a:off x="3416523" y="2096287"/>
            <a:ext cx="2681100" cy="2446300"/>
          </a:xfrm>
          <a:prstGeom prst="rect">
            <a:avLst/>
          </a:prstGeom>
          <a:noFill/>
          <a:ln>
            <a:noFill/>
          </a:ln>
        </p:spPr>
      </p:pic>
      <p:pic>
        <p:nvPicPr>
          <p:cNvPr id="2190" name="Google Shape;2190;p261"/>
          <p:cNvPicPr preferRelativeResize="0"/>
          <p:nvPr/>
        </p:nvPicPr>
        <p:blipFill>
          <a:blip r:embed="rId5">
            <a:alphaModFix/>
          </a:blip>
          <a:stretch>
            <a:fillRect/>
          </a:stretch>
        </p:blipFill>
        <p:spPr>
          <a:xfrm>
            <a:off x="6153150" y="2090651"/>
            <a:ext cx="2641300" cy="2416099"/>
          </a:xfrm>
          <a:prstGeom prst="rect">
            <a:avLst/>
          </a:prstGeom>
          <a:noFill/>
          <a:ln>
            <a:noFill/>
          </a:ln>
        </p:spPr>
      </p:pic>
      <p:sp>
        <p:nvSpPr>
          <p:cNvPr id="2191" name="Google Shape;2191;p261"/>
          <p:cNvSpPr txBox="1"/>
          <p:nvPr/>
        </p:nvSpPr>
        <p:spPr>
          <a:xfrm>
            <a:off x="2271900" y="1309150"/>
            <a:ext cx="171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B45F06"/>
                </a:solidFill>
                <a:latin typeface="Lato"/>
                <a:ea typeface="Lato"/>
                <a:cs typeface="Lato"/>
                <a:sym typeface="Lato"/>
              </a:rPr>
              <a:t>Change to pz</a:t>
            </a:r>
            <a:endParaRPr sz="1800">
              <a:solidFill>
                <a:srgbClr val="B45F06"/>
              </a:solidFill>
              <a:latin typeface="Lato"/>
              <a:ea typeface="Lato"/>
              <a:cs typeface="Lato"/>
              <a:sym typeface="Lato"/>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2195"/>
        <p:cNvGrpSpPr/>
        <p:nvPr/>
      </p:nvGrpSpPr>
      <p:grpSpPr>
        <a:xfrm>
          <a:off x="0" y="0"/>
          <a:ext cx="0" cy="0"/>
          <a:chOff x="0" y="0"/>
          <a:chExt cx="0" cy="0"/>
        </a:xfrm>
      </p:grpSpPr>
      <p:sp>
        <p:nvSpPr>
          <p:cNvPr id="2196" name="Google Shape;2196;p26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243</a:t>
            </a:fld>
            <a:endParaRPr/>
          </a:p>
        </p:txBody>
      </p:sp>
      <p:sp>
        <p:nvSpPr>
          <p:cNvPr id="2197" name="Google Shape;2197;p262"/>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(5/20/2021) Dimuon Vertex fitting</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2201"/>
        <p:cNvGrpSpPr/>
        <p:nvPr/>
      </p:nvGrpSpPr>
      <p:grpSpPr>
        <a:xfrm>
          <a:off x="0" y="0"/>
          <a:ext cx="0" cy="0"/>
          <a:chOff x="0" y="0"/>
          <a:chExt cx="0" cy="0"/>
        </a:xfrm>
      </p:grpSpPr>
      <p:sp>
        <p:nvSpPr>
          <p:cNvPr id="2202" name="Google Shape;2202;p26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Truth momentum distribution at vertex</a:t>
            </a:r>
            <a:endParaRPr/>
          </a:p>
        </p:txBody>
      </p:sp>
      <p:sp>
        <p:nvSpPr>
          <p:cNvPr id="2203" name="Google Shape;2203;p26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244</a:t>
            </a:fld>
            <a:endParaRPr/>
          </a:p>
        </p:txBody>
      </p:sp>
      <p:pic>
        <p:nvPicPr>
          <p:cNvPr id="2204" name="Google Shape;2204;p263"/>
          <p:cNvPicPr preferRelativeResize="0"/>
          <p:nvPr/>
        </p:nvPicPr>
        <p:blipFill>
          <a:blip r:embed="rId3">
            <a:alphaModFix/>
          </a:blip>
          <a:stretch>
            <a:fillRect/>
          </a:stretch>
        </p:blipFill>
        <p:spPr>
          <a:xfrm>
            <a:off x="179450" y="1951337"/>
            <a:ext cx="2587099" cy="2436976"/>
          </a:xfrm>
          <a:prstGeom prst="rect">
            <a:avLst/>
          </a:prstGeom>
          <a:noFill/>
          <a:ln>
            <a:noFill/>
          </a:ln>
        </p:spPr>
      </p:pic>
      <p:pic>
        <p:nvPicPr>
          <p:cNvPr id="2205" name="Google Shape;2205;p263"/>
          <p:cNvPicPr preferRelativeResize="0"/>
          <p:nvPr/>
        </p:nvPicPr>
        <p:blipFill>
          <a:blip r:embed="rId4">
            <a:alphaModFix/>
          </a:blip>
          <a:stretch>
            <a:fillRect/>
          </a:stretch>
        </p:blipFill>
        <p:spPr>
          <a:xfrm>
            <a:off x="3018100" y="1965525"/>
            <a:ext cx="2540899" cy="2408575"/>
          </a:xfrm>
          <a:prstGeom prst="rect">
            <a:avLst/>
          </a:prstGeom>
          <a:noFill/>
          <a:ln>
            <a:noFill/>
          </a:ln>
        </p:spPr>
      </p:pic>
      <p:pic>
        <p:nvPicPr>
          <p:cNvPr id="2206" name="Google Shape;2206;p263"/>
          <p:cNvPicPr preferRelativeResize="0"/>
          <p:nvPr/>
        </p:nvPicPr>
        <p:blipFill>
          <a:blip r:embed="rId5">
            <a:alphaModFix/>
          </a:blip>
          <a:stretch>
            <a:fillRect/>
          </a:stretch>
        </p:blipFill>
        <p:spPr>
          <a:xfrm>
            <a:off x="5714025" y="1941897"/>
            <a:ext cx="2607150" cy="2455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2210"/>
        <p:cNvGrpSpPr/>
        <p:nvPr/>
      </p:nvGrpSpPr>
      <p:grpSpPr>
        <a:xfrm>
          <a:off x="0" y="0"/>
          <a:ext cx="0" cy="0"/>
          <a:chOff x="0" y="0"/>
          <a:chExt cx="0" cy="0"/>
        </a:xfrm>
      </p:grpSpPr>
      <p:sp>
        <p:nvSpPr>
          <p:cNvPr id="2211" name="Google Shape;2211;p26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80"/>
              <a:t>Comparing truth track momentum at the vertex and at station 1</a:t>
            </a:r>
            <a:endParaRPr sz="2280"/>
          </a:p>
        </p:txBody>
      </p:sp>
      <p:sp>
        <p:nvSpPr>
          <p:cNvPr id="2212" name="Google Shape;2212;p26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245</a:t>
            </a:fld>
            <a:endParaRPr/>
          </a:p>
        </p:txBody>
      </p:sp>
      <p:pic>
        <p:nvPicPr>
          <p:cNvPr id="2213" name="Google Shape;2213;p264"/>
          <p:cNvPicPr preferRelativeResize="0"/>
          <p:nvPr/>
        </p:nvPicPr>
        <p:blipFill>
          <a:blip r:embed="rId3">
            <a:alphaModFix/>
          </a:blip>
          <a:stretch>
            <a:fillRect/>
          </a:stretch>
        </p:blipFill>
        <p:spPr>
          <a:xfrm>
            <a:off x="81999" y="1742050"/>
            <a:ext cx="2602674" cy="2451650"/>
          </a:xfrm>
          <a:prstGeom prst="rect">
            <a:avLst/>
          </a:prstGeom>
          <a:noFill/>
          <a:ln>
            <a:noFill/>
          </a:ln>
        </p:spPr>
      </p:pic>
      <p:pic>
        <p:nvPicPr>
          <p:cNvPr id="2214" name="Google Shape;2214;p264"/>
          <p:cNvPicPr preferRelativeResize="0"/>
          <p:nvPr/>
        </p:nvPicPr>
        <p:blipFill>
          <a:blip r:embed="rId4">
            <a:alphaModFix/>
          </a:blip>
          <a:stretch>
            <a:fillRect/>
          </a:stretch>
        </p:blipFill>
        <p:spPr>
          <a:xfrm>
            <a:off x="2975802" y="1759075"/>
            <a:ext cx="2586350" cy="2451651"/>
          </a:xfrm>
          <a:prstGeom prst="rect">
            <a:avLst/>
          </a:prstGeom>
          <a:noFill/>
          <a:ln>
            <a:noFill/>
          </a:ln>
        </p:spPr>
      </p:pic>
      <p:pic>
        <p:nvPicPr>
          <p:cNvPr id="2215" name="Google Shape;2215;p264"/>
          <p:cNvPicPr preferRelativeResize="0"/>
          <p:nvPr/>
        </p:nvPicPr>
        <p:blipFill>
          <a:blip r:embed="rId5">
            <a:alphaModFix/>
          </a:blip>
          <a:stretch>
            <a:fillRect/>
          </a:stretch>
        </p:blipFill>
        <p:spPr>
          <a:xfrm>
            <a:off x="5853275" y="1785859"/>
            <a:ext cx="2602675" cy="2398092"/>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Shape 2219"/>
        <p:cNvGrpSpPr/>
        <p:nvPr/>
      </p:nvGrpSpPr>
      <p:grpSpPr>
        <a:xfrm>
          <a:off x="0" y="0"/>
          <a:ext cx="0" cy="0"/>
          <a:chOff x="0" y="0"/>
          <a:chExt cx="0" cy="0"/>
        </a:xfrm>
      </p:grpSpPr>
      <p:sp>
        <p:nvSpPr>
          <p:cNvPr id="2220" name="Google Shape;2220;p26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80"/>
              <a:t>Comparing truth track hit position at station 1 and at the vertex</a:t>
            </a:r>
            <a:endParaRPr/>
          </a:p>
        </p:txBody>
      </p:sp>
      <p:sp>
        <p:nvSpPr>
          <p:cNvPr id="2221" name="Google Shape;2221;p265"/>
          <p:cNvSpPr txBox="1">
            <a:spLocks noGrp="1"/>
          </p:cNvSpPr>
          <p:nvPr>
            <p:ph type="body" idx="1"/>
          </p:nvPr>
        </p:nvSpPr>
        <p:spPr>
          <a:xfrm>
            <a:off x="332975" y="116312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We expect that the track is a straight line pointing between the vertex and the hit at station 1. (Assuming the A’ decays between the FMag and Station 1 (5-6m))</a:t>
            </a:r>
            <a:endParaRPr sz="1600"/>
          </a:p>
        </p:txBody>
      </p:sp>
      <p:sp>
        <p:nvSpPr>
          <p:cNvPr id="2222" name="Google Shape;2222;p26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246</a:t>
            </a:fld>
            <a:endParaRPr/>
          </a:p>
        </p:txBody>
      </p:sp>
      <p:pic>
        <p:nvPicPr>
          <p:cNvPr id="2223" name="Google Shape;2223;p265"/>
          <p:cNvPicPr preferRelativeResize="0"/>
          <p:nvPr/>
        </p:nvPicPr>
        <p:blipFill>
          <a:blip r:embed="rId3">
            <a:alphaModFix/>
          </a:blip>
          <a:stretch>
            <a:fillRect/>
          </a:stretch>
        </p:blipFill>
        <p:spPr>
          <a:xfrm>
            <a:off x="591322" y="2345075"/>
            <a:ext cx="2334350" cy="2195401"/>
          </a:xfrm>
          <a:prstGeom prst="rect">
            <a:avLst/>
          </a:prstGeom>
          <a:noFill/>
          <a:ln>
            <a:noFill/>
          </a:ln>
        </p:spPr>
      </p:pic>
      <p:pic>
        <p:nvPicPr>
          <p:cNvPr id="2224" name="Google Shape;2224;p265"/>
          <p:cNvPicPr preferRelativeResize="0"/>
          <p:nvPr/>
        </p:nvPicPr>
        <p:blipFill>
          <a:blip r:embed="rId4">
            <a:alphaModFix/>
          </a:blip>
          <a:stretch>
            <a:fillRect/>
          </a:stretch>
        </p:blipFill>
        <p:spPr>
          <a:xfrm>
            <a:off x="3088450" y="2345085"/>
            <a:ext cx="2334350" cy="2195389"/>
          </a:xfrm>
          <a:prstGeom prst="rect">
            <a:avLst/>
          </a:prstGeom>
          <a:noFill/>
          <a:ln>
            <a:noFill/>
          </a:ln>
        </p:spPr>
      </p:pic>
      <p:pic>
        <p:nvPicPr>
          <p:cNvPr id="2225" name="Google Shape;2225;p265"/>
          <p:cNvPicPr preferRelativeResize="0"/>
          <p:nvPr/>
        </p:nvPicPr>
        <p:blipFill>
          <a:blip r:embed="rId5">
            <a:alphaModFix/>
          </a:blip>
          <a:stretch>
            <a:fillRect/>
          </a:stretch>
        </p:blipFill>
        <p:spPr>
          <a:xfrm>
            <a:off x="5701050" y="2299380"/>
            <a:ext cx="2492050" cy="234369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Shape 2229"/>
        <p:cNvGrpSpPr/>
        <p:nvPr/>
      </p:nvGrpSpPr>
      <p:grpSpPr>
        <a:xfrm>
          <a:off x="0" y="0"/>
          <a:ext cx="0" cy="0"/>
          <a:chOff x="0" y="0"/>
          <a:chExt cx="0" cy="0"/>
        </a:xfrm>
      </p:grpSpPr>
      <p:sp>
        <p:nvSpPr>
          <p:cNvPr id="2230" name="Google Shape;2230;p26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80"/>
              <a:t>Comparing truth and reconstructed momentum at station 1.</a:t>
            </a:r>
            <a:endParaRPr sz="2280"/>
          </a:p>
        </p:txBody>
      </p:sp>
      <p:sp>
        <p:nvSpPr>
          <p:cNvPr id="2231" name="Google Shape;2231;p2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Want to know momentum resolution on displaced tracks.</a:t>
            </a:r>
            <a:endParaRPr sz="1500"/>
          </a:p>
          <a:p>
            <a:pPr marL="457200" lvl="0" indent="-323850" algn="l" rtl="0">
              <a:spcBef>
                <a:spcPts val="0"/>
              </a:spcBef>
              <a:spcAft>
                <a:spcPts val="0"/>
              </a:spcAft>
              <a:buSzPts val="1500"/>
              <a:buChar char="●"/>
            </a:pPr>
            <a:r>
              <a:rPr lang="en" sz="1500"/>
              <a:t>10k events: </a:t>
            </a:r>
            <a:r>
              <a:rPr lang="en" sz="1500" b="1" u="sng"/>
              <a:t>5674</a:t>
            </a:r>
            <a:r>
              <a:rPr lang="en" sz="1500"/>
              <a:t> cannot be reconstructed. Efficiency ~30-40%.</a:t>
            </a:r>
            <a:endParaRPr sz="1500"/>
          </a:p>
          <a:p>
            <a:pPr marL="457200" lvl="0" indent="-323850" algn="l" rtl="0">
              <a:spcBef>
                <a:spcPts val="0"/>
              </a:spcBef>
              <a:spcAft>
                <a:spcPts val="0"/>
              </a:spcAft>
              <a:buSzPts val="1500"/>
              <a:buChar char="●"/>
            </a:pPr>
            <a:r>
              <a:rPr lang="en" sz="1500"/>
              <a:t>Estimated by taking the ratio of the number of reconstructed tracks &amp; the number of gen muons in each momentum bin.</a:t>
            </a:r>
            <a:endParaRPr sz="1500"/>
          </a:p>
        </p:txBody>
      </p:sp>
      <p:sp>
        <p:nvSpPr>
          <p:cNvPr id="2232" name="Google Shape;2232;p26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247</a:t>
            </a:fld>
            <a:endParaRPr/>
          </a:p>
        </p:txBody>
      </p:sp>
      <p:pic>
        <p:nvPicPr>
          <p:cNvPr id="2233" name="Google Shape;2233;p266"/>
          <p:cNvPicPr preferRelativeResize="0"/>
          <p:nvPr/>
        </p:nvPicPr>
        <p:blipFill>
          <a:blip r:embed="rId3">
            <a:alphaModFix/>
          </a:blip>
          <a:stretch>
            <a:fillRect/>
          </a:stretch>
        </p:blipFill>
        <p:spPr>
          <a:xfrm>
            <a:off x="3879125" y="2540200"/>
            <a:ext cx="2601274" cy="2493701"/>
          </a:xfrm>
          <a:prstGeom prst="rect">
            <a:avLst/>
          </a:prstGeom>
          <a:noFill/>
          <a:ln>
            <a:noFill/>
          </a:ln>
        </p:spPr>
      </p:pic>
      <p:sp>
        <p:nvSpPr>
          <p:cNvPr id="2234" name="Google Shape;2234;p266"/>
          <p:cNvSpPr/>
          <p:nvPr/>
        </p:nvSpPr>
        <p:spPr>
          <a:xfrm>
            <a:off x="5331450" y="2683625"/>
            <a:ext cx="918300" cy="200700"/>
          </a:xfrm>
          <a:prstGeom prst="roundRect">
            <a:avLst>
              <a:gd name="adj" fmla="val 16667"/>
            </a:avLst>
          </a:prstGeom>
          <a:noFill/>
          <a:ln w="19050" cap="flat" cmpd="sng">
            <a:solidFill>
              <a:srgbClr val="8520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990000"/>
                </a:solidFill>
              </a:rPr>
              <a:t>Yongbin’s plot</a:t>
            </a:r>
            <a:endParaRPr sz="800">
              <a:solidFill>
                <a:srgbClr val="990000"/>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Shape 2238"/>
        <p:cNvGrpSpPr/>
        <p:nvPr/>
      </p:nvGrpSpPr>
      <p:grpSpPr>
        <a:xfrm>
          <a:off x="0" y="0"/>
          <a:ext cx="0" cy="0"/>
          <a:chOff x="0" y="0"/>
          <a:chExt cx="0" cy="0"/>
        </a:xfrm>
      </p:grpSpPr>
      <p:sp>
        <p:nvSpPr>
          <p:cNvPr id="2239" name="Google Shape;2239;p26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80"/>
              <a:t>Quick evaluation of momentum and position resolution (at station 1).</a:t>
            </a:r>
            <a:endParaRPr sz="2480"/>
          </a:p>
        </p:txBody>
      </p:sp>
      <p:sp>
        <p:nvSpPr>
          <p:cNvPr id="2240" name="Google Shape;2240;p267"/>
          <p:cNvSpPr txBox="1">
            <a:spLocks noGrp="1"/>
          </p:cNvSpPr>
          <p:nvPr>
            <p:ph type="body" idx="1"/>
          </p:nvPr>
        </p:nvSpPr>
        <p:spPr>
          <a:xfrm>
            <a:off x="311700" y="11410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Taking the max momentum in the x, y, z directions of truth &amp; reconstructed events and compare them for now. (No matching yet)</a:t>
            </a:r>
            <a:endParaRPr/>
          </a:p>
        </p:txBody>
      </p:sp>
      <p:sp>
        <p:nvSpPr>
          <p:cNvPr id="2241" name="Google Shape;2241;p26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248</a:t>
            </a:fld>
            <a:endParaRPr/>
          </a:p>
        </p:txBody>
      </p:sp>
      <p:pic>
        <p:nvPicPr>
          <p:cNvPr id="2242" name="Google Shape;2242;p267"/>
          <p:cNvPicPr preferRelativeResize="0"/>
          <p:nvPr/>
        </p:nvPicPr>
        <p:blipFill>
          <a:blip r:embed="rId3">
            <a:alphaModFix/>
          </a:blip>
          <a:stretch>
            <a:fillRect/>
          </a:stretch>
        </p:blipFill>
        <p:spPr>
          <a:xfrm>
            <a:off x="0" y="2429375"/>
            <a:ext cx="2863099" cy="2284400"/>
          </a:xfrm>
          <a:prstGeom prst="rect">
            <a:avLst/>
          </a:prstGeom>
          <a:noFill/>
          <a:ln>
            <a:noFill/>
          </a:ln>
        </p:spPr>
      </p:pic>
      <p:pic>
        <p:nvPicPr>
          <p:cNvPr id="2243" name="Google Shape;2243;p267"/>
          <p:cNvPicPr preferRelativeResize="0"/>
          <p:nvPr/>
        </p:nvPicPr>
        <p:blipFill>
          <a:blip r:embed="rId4">
            <a:alphaModFix/>
          </a:blip>
          <a:stretch>
            <a:fillRect/>
          </a:stretch>
        </p:blipFill>
        <p:spPr>
          <a:xfrm>
            <a:off x="2916300" y="2429375"/>
            <a:ext cx="2970600" cy="2383725"/>
          </a:xfrm>
          <a:prstGeom prst="rect">
            <a:avLst/>
          </a:prstGeom>
          <a:noFill/>
          <a:ln>
            <a:noFill/>
          </a:ln>
        </p:spPr>
      </p:pic>
      <p:pic>
        <p:nvPicPr>
          <p:cNvPr id="2244" name="Google Shape;2244;p267"/>
          <p:cNvPicPr preferRelativeResize="0"/>
          <p:nvPr/>
        </p:nvPicPr>
        <p:blipFill>
          <a:blip r:embed="rId5">
            <a:alphaModFix/>
          </a:blip>
          <a:stretch>
            <a:fillRect/>
          </a:stretch>
        </p:blipFill>
        <p:spPr>
          <a:xfrm>
            <a:off x="6019100" y="2429376"/>
            <a:ext cx="2863099" cy="2284410"/>
          </a:xfrm>
          <a:prstGeom prst="rect">
            <a:avLst/>
          </a:prstGeom>
          <a:noFill/>
          <a:ln>
            <a:noFill/>
          </a:ln>
        </p:spPr>
      </p:pic>
      <p:sp>
        <p:nvSpPr>
          <p:cNvPr id="2245" name="Google Shape;2245;p267"/>
          <p:cNvSpPr/>
          <p:nvPr/>
        </p:nvSpPr>
        <p:spPr>
          <a:xfrm rot="790895">
            <a:off x="7867810" y="2052227"/>
            <a:ext cx="1302416" cy="231696"/>
          </a:xfrm>
          <a:prstGeom prst="roundRect">
            <a:avLst>
              <a:gd name="adj" fmla="val 16667"/>
            </a:avLst>
          </a:prstGeom>
          <a:noFill/>
          <a:ln w="19050" cap="flat" cmpd="sng">
            <a:solidFill>
              <a:srgbClr val="8520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990000"/>
                </a:solidFill>
              </a:rPr>
              <a:t>Yongbin’s plots</a:t>
            </a:r>
            <a:endParaRPr sz="1200">
              <a:solidFill>
                <a:srgbClr val="990000"/>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Shape 2249"/>
        <p:cNvGrpSpPr/>
        <p:nvPr/>
      </p:nvGrpSpPr>
      <p:grpSpPr>
        <a:xfrm>
          <a:off x="0" y="0"/>
          <a:ext cx="0" cy="0"/>
          <a:chOff x="0" y="0"/>
          <a:chExt cx="0" cy="0"/>
        </a:xfrm>
      </p:grpSpPr>
      <p:sp>
        <p:nvSpPr>
          <p:cNvPr id="2250" name="Google Shape;2250;p26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Position residual of the max momentum events (Station 1)</a:t>
            </a:r>
            <a:endParaRPr/>
          </a:p>
        </p:txBody>
      </p:sp>
      <p:sp>
        <p:nvSpPr>
          <p:cNvPr id="2251" name="Google Shape;2251;p26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249</a:t>
            </a:fld>
            <a:endParaRPr/>
          </a:p>
        </p:txBody>
      </p:sp>
      <p:pic>
        <p:nvPicPr>
          <p:cNvPr id="2252" name="Google Shape;2252;p268"/>
          <p:cNvPicPr preferRelativeResize="0"/>
          <p:nvPr/>
        </p:nvPicPr>
        <p:blipFill>
          <a:blip r:embed="rId3">
            <a:alphaModFix/>
          </a:blip>
          <a:stretch>
            <a:fillRect/>
          </a:stretch>
        </p:blipFill>
        <p:spPr>
          <a:xfrm>
            <a:off x="419719" y="2476350"/>
            <a:ext cx="2537301" cy="1989800"/>
          </a:xfrm>
          <a:prstGeom prst="rect">
            <a:avLst/>
          </a:prstGeom>
          <a:noFill/>
          <a:ln>
            <a:noFill/>
          </a:ln>
        </p:spPr>
      </p:pic>
      <p:pic>
        <p:nvPicPr>
          <p:cNvPr id="2253" name="Google Shape;2253;p268"/>
          <p:cNvPicPr preferRelativeResize="0"/>
          <p:nvPr/>
        </p:nvPicPr>
        <p:blipFill>
          <a:blip r:embed="rId4">
            <a:alphaModFix/>
          </a:blip>
          <a:stretch>
            <a:fillRect/>
          </a:stretch>
        </p:blipFill>
        <p:spPr>
          <a:xfrm>
            <a:off x="3046502" y="2479200"/>
            <a:ext cx="2671949" cy="2083500"/>
          </a:xfrm>
          <a:prstGeom prst="rect">
            <a:avLst/>
          </a:prstGeom>
          <a:noFill/>
          <a:ln>
            <a:noFill/>
          </a:ln>
        </p:spPr>
      </p:pic>
      <p:pic>
        <p:nvPicPr>
          <p:cNvPr id="2254" name="Google Shape;2254;p268"/>
          <p:cNvPicPr preferRelativeResize="0"/>
          <p:nvPr/>
        </p:nvPicPr>
        <p:blipFill>
          <a:blip r:embed="rId5">
            <a:alphaModFix/>
          </a:blip>
          <a:stretch>
            <a:fillRect/>
          </a:stretch>
        </p:blipFill>
        <p:spPr>
          <a:xfrm>
            <a:off x="5916225" y="2476349"/>
            <a:ext cx="2759676" cy="2147800"/>
          </a:xfrm>
          <a:prstGeom prst="rect">
            <a:avLst/>
          </a:prstGeom>
          <a:noFill/>
          <a:ln>
            <a:noFill/>
          </a:ln>
        </p:spPr>
      </p:pic>
      <p:sp>
        <p:nvSpPr>
          <p:cNvPr id="2255" name="Google Shape;2255;p268"/>
          <p:cNvSpPr/>
          <p:nvPr/>
        </p:nvSpPr>
        <p:spPr>
          <a:xfrm rot="5400000">
            <a:off x="5838650" y="3132900"/>
            <a:ext cx="1805400" cy="591600"/>
          </a:xfrm>
          <a:prstGeom prst="roundRect">
            <a:avLst>
              <a:gd name="adj" fmla="val 16667"/>
            </a:avLst>
          </a:prstGeom>
          <a:no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8"/>
          <p:cNvSpPr/>
          <p:nvPr/>
        </p:nvSpPr>
        <p:spPr>
          <a:xfrm>
            <a:off x="5437350" y="1273800"/>
            <a:ext cx="2537400" cy="1071300"/>
          </a:xfrm>
          <a:prstGeom prst="roundRect">
            <a:avLst>
              <a:gd name="adj" fmla="val 16667"/>
            </a:avLst>
          </a:prstGeom>
          <a:no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For some reason reco track hit z in station 1 is always 595 cm and truth z is always 617cm.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Heavy A’ </a:t>
            </a:r>
            <a:endParaRPr/>
          </a:p>
        </p:txBody>
      </p:sp>
      <p:sp>
        <p:nvSpPr>
          <p:cNvPr id="302" name="Google Shape;302;p4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303" name="Google Shape;303;p44"/>
          <p:cNvSpPr txBox="1"/>
          <p:nvPr/>
        </p:nvSpPr>
        <p:spPr>
          <a:xfrm>
            <a:off x="1641788" y="953038"/>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a:t>
            </a:r>
            <a:endParaRPr>
              <a:latin typeface="Lato"/>
              <a:ea typeface="Lato"/>
              <a:cs typeface="Lato"/>
              <a:sym typeface="Lato"/>
            </a:endParaRPr>
          </a:p>
        </p:txBody>
      </p:sp>
      <p:sp>
        <p:nvSpPr>
          <p:cNvPr id="304" name="Google Shape;304;p44"/>
          <p:cNvSpPr txBox="1"/>
          <p:nvPr/>
        </p:nvSpPr>
        <p:spPr>
          <a:xfrm>
            <a:off x="6864250" y="953038"/>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a:t>
            </a:r>
            <a:endParaRPr>
              <a:latin typeface="Lato"/>
              <a:ea typeface="Lato"/>
              <a:cs typeface="Lato"/>
              <a:sym typeface="Lato"/>
            </a:endParaRPr>
          </a:p>
        </p:txBody>
      </p:sp>
      <p:pic>
        <p:nvPicPr>
          <p:cNvPr id="305" name="Google Shape;305;p44"/>
          <p:cNvPicPr preferRelativeResize="0"/>
          <p:nvPr/>
        </p:nvPicPr>
        <p:blipFill>
          <a:blip r:embed="rId3">
            <a:alphaModFix/>
          </a:blip>
          <a:stretch>
            <a:fillRect/>
          </a:stretch>
        </p:blipFill>
        <p:spPr>
          <a:xfrm>
            <a:off x="490575" y="1505650"/>
            <a:ext cx="3238175" cy="3354901"/>
          </a:xfrm>
          <a:prstGeom prst="rect">
            <a:avLst/>
          </a:prstGeom>
          <a:noFill/>
          <a:ln>
            <a:noFill/>
          </a:ln>
        </p:spPr>
      </p:pic>
      <p:pic>
        <p:nvPicPr>
          <p:cNvPr id="306" name="Google Shape;306;p44"/>
          <p:cNvPicPr preferRelativeResize="0"/>
          <p:nvPr/>
        </p:nvPicPr>
        <p:blipFill>
          <a:blip r:embed="rId4">
            <a:alphaModFix/>
          </a:blip>
          <a:stretch>
            <a:fillRect/>
          </a:stretch>
        </p:blipFill>
        <p:spPr>
          <a:xfrm>
            <a:off x="5490025" y="1484875"/>
            <a:ext cx="3278783" cy="3354901"/>
          </a:xfrm>
          <a:prstGeom prst="rect">
            <a:avLst/>
          </a:prstGeom>
          <a:noFill/>
          <a:ln>
            <a:noFill/>
          </a:ln>
        </p:spPr>
      </p:pic>
      <p:cxnSp>
        <p:nvCxnSpPr>
          <p:cNvPr id="307" name="Google Shape;307;p44"/>
          <p:cNvCxnSpPr/>
          <p:nvPr/>
        </p:nvCxnSpPr>
        <p:spPr>
          <a:xfrm>
            <a:off x="4253950" y="3183100"/>
            <a:ext cx="855900" cy="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Shape 2260"/>
        <p:cNvGrpSpPr/>
        <p:nvPr/>
      </p:nvGrpSpPr>
      <p:grpSpPr>
        <a:xfrm>
          <a:off x="0" y="0"/>
          <a:ext cx="0" cy="0"/>
          <a:chOff x="0" y="0"/>
          <a:chExt cx="0" cy="0"/>
        </a:xfrm>
      </p:grpSpPr>
      <p:sp>
        <p:nvSpPr>
          <p:cNvPr id="2261" name="Google Shape;2261;p26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Change in truth position (st1 - vertex) and truth momentum</a:t>
            </a:r>
            <a:endParaRPr/>
          </a:p>
        </p:txBody>
      </p:sp>
      <p:sp>
        <p:nvSpPr>
          <p:cNvPr id="2262" name="Google Shape;2262;p26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250</a:t>
            </a:fld>
            <a:endParaRPr/>
          </a:p>
        </p:txBody>
      </p:sp>
      <p:pic>
        <p:nvPicPr>
          <p:cNvPr id="2263" name="Google Shape;2263;p269"/>
          <p:cNvPicPr preferRelativeResize="0"/>
          <p:nvPr/>
        </p:nvPicPr>
        <p:blipFill>
          <a:blip r:embed="rId3">
            <a:alphaModFix/>
          </a:blip>
          <a:stretch>
            <a:fillRect/>
          </a:stretch>
        </p:blipFill>
        <p:spPr>
          <a:xfrm>
            <a:off x="836256" y="1943950"/>
            <a:ext cx="2457093" cy="2309376"/>
          </a:xfrm>
          <a:prstGeom prst="rect">
            <a:avLst/>
          </a:prstGeom>
          <a:noFill/>
          <a:ln>
            <a:noFill/>
          </a:ln>
        </p:spPr>
      </p:pic>
      <p:pic>
        <p:nvPicPr>
          <p:cNvPr id="2264" name="Google Shape;2264;p269"/>
          <p:cNvPicPr preferRelativeResize="0"/>
          <p:nvPr/>
        </p:nvPicPr>
        <p:blipFill>
          <a:blip r:embed="rId4">
            <a:alphaModFix/>
          </a:blip>
          <a:stretch>
            <a:fillRect/>
          </a:stretch>
        </p:blipFill>
        <p:spPr>
          <a:xfrm>
            <a:off x="3422842" y="1959540"/>
            <a:ext cx="2438113" cy="2278185"/>
          </a:xfrm>
          <a:prstGeom prst="rect">
            <a:avLst/>
          </a:prstGeom>
          <a:noFill/>
          <a:ln>
            <a:noFill/>
          </a:ln>
        </p:spPr>
      </p:pic>
      <p:pic>
        <p:nvPicPr>
          <p:cNvPr id="2265" name="Google Shape;2265;p269"/>
          <p:cNvPicPr preferRelativeResize="0"/>
          <p:nvPr/>
        </p:nvPicPr>
        <p:blipFill>
          <a:blip r:embed="rId5">
            <a:alphaModFix/>
          </a:blip>
          <a:stretch>
            <a:fillRect/>
          </a:stretch>
        </p:blipFill>
        <p:spPr>
          <a:xfrm>
            <a:off x="6006587" y="1959553"/>
            <a:ext cx="2483661" cy="227817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Shape 2269"/>
        <p:cNvGrpSpPr/>
        <p:nvPr/>
      </p:nvGrpSpPr>
      <p:grpSpPr>
        <a:xfrm>
          <a:off x="0" y="0"/>
          <a:ext cx="0" cy="0"/>
          <a:chOff x="0" y="0"/>
          <a:chExt cx="0" cy="0"/>
        </a:xfrm>
      </p:grpSpPr>
      <p:sp>
        <p:nvSpPr>
          <p:cNvPr id="2270" name="Google Shape;2270;p27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 there any x,y dependence on z?</a:t>
            </a:r>
            <a:endParaRPr/>
          </a:p>
        </p:txBody>
      </p:sp>
      <p:sp>
        <p:nvSpPr>
          <p:cNvPr id="2271" name="Google Shape;2271;p27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251</a:t>
            </a:fld>
            <a:endParaRPr/>
          </a:p>
        </p:txBody>
      </p:sp>
      <p:pic>
        <p:nvPicPr>
          <p:cNvPr id="2272" name="Google Shape;2272;p270"/>
          <p:cNvPicPr preferRelativeResize="0"/>
          <p:nvPr/>
        </p:nvPicPr>
        <p:blipFill>
          <a:blip r:embed="rId3">
            <a:alphaModFix/>
          </a:blip>
          <a:stretch>
            <a:fillRect/>
          </a:stretch>
        </p:blipFill>
        <p:spPr>
          <a:xfrm>
            <a:off x="128701" y="1841375"/>
            <a:ext cx="2738201" cy="2532726"/>
          </a:xfrm>
          <a:prstGeom prst="rect">
            <a:avLst/>
          </a:prstGeom>
          <a:noFill/>
          <a:ln>
            <a:noFill/>
          </a:ln>
        </p:spPr>
      </p:pic>
      <p:pic>
        <p:nvPicPr>
          <p:cNvPr id="2273" name="Google Shape;2273;p270"/>
          <p:cNvPicPr preferRelativeResize="0"/>
          <p:nvPr/>
        </p:nvPicPr>
        <p:blipFill>
          <a:blip r:embed="rId4">
            <a:alphaModFix/>
          </a:blip>
          <a:stretch>
            <a:fillRect/>
          </a:stretch>
        </p:blipFill>
        <p:spPr>
          <a:xfrm>
            <a:off x="2897523" y="1821650"/>
            <a:ext cx="2717075" cy="2513201"/>
          </a:xfrm>
          <a:prstGeom prst="rect">
            <a:avLst/>
          </a:prstGeom>
          <a:noFill/>
          <a:ln>
            <a:noFill/>
          </a:ln>
        </p:spPr>
      </p:pic>
      <p:pic>
        <p:nvPicPr>
          <p:cNvPr id="2274" name="Google Shape;2274;p270"/>
          <p:cNvPicPr preferRelativeResize="0"/>
          <p:nvPr/>
        </p:nvPicPr>
        <p:blipFill>
          <a:blip r:embed="rId5">
            <a:alphaModFix/>
          </a:blip>
          <a:stretch>
            <a:fillRect/>
          </a:stretch>
        </p:blipFill>
        <p:spPr>
          <a:xfrm>
            <a:off x="5799150" y="1815712"/>
            <a:ext cx="2805774" cy="258405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Shape 2278"/>
        <p:cNvGrpSpPr/>
        <p:nvPr/>
      </p:nvGrpSpPr>
      <p:grpSpPr>
        <a:xfrm>
          <a:off x="0" y="0"/>
          <a:ext cx="0" cy="0"/>
          <a:chOff x="0" y="0"/>
          <a:chExt cx="0" cy="0"/>
        </a:xfrm>
      </p:grpSpPr>
      <p:sp>
        <p:nvSpPr>
          <p:cNvPr id="2279" name="Google Shape;2279;p27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780"/>
              <a:t>Matching truth info at vertex and reco at station 1:</a:t>
            </a:r>
            <a:endParaRPr sz="2780"/>
          </a:p>
        </p:txBody>
      </p:sp>
      <p:sp>
        <p:nvSpPr>
          <p:cNvPr id="2280" name="Google Shape;2280;p2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To further evaluate the resolution of reconstructed tracks, need to match truth and reco objects since track efficiency is not 100%:</a:t>
            </a:r>
            <a:endParaRPr/>
          </a:p>
          <a:p>
            <a:pPr marL="457200" lvl="0" indent="-342900" algn="l" rtl="0">
              <a:spcBef>
                <a:spcPts val="0"/>
              </a:spcBef>
              <a:spcAft>
                <a:spcPts val="0"/>
              </a:spcAft>
              <a:buSzPts val="1800"/>
              <a:buChar char="●"/>
            </a:pPr>
            <a:r>
              <a:rPr lang="en"/>
              <a:t>2 ideas:</a:t>
            </a:r>
            <a:endParaRPr/>
          </a:p>
          <a:p>
            <a:pPr marL="914400" lvl="1" indent="-317500" algn="l" rtl="0">
              <a:spcBef>
                <a:spcPts val="0"/>
              </a:spcBef>
              <a:spcAft>
                <a:spcPts val="0"/>
              </a:spcAft>
              <a:buSzPts val="1400"/>
              <a:buChar char="○"/>
            </a:pPr>
            <a:r>
              <a:rPr lang="en" u="sng"/>
              <a:t>Match based on leading Pz (like I did with the station 1 truth and reco values).</a:t>
            </a:r>
            <a:endParaRPr u="sng"/>
          </a:p>
          <a:p>
            <a:pPr marL="914400" lvl="1" indent="-317500" algn="l" rtl="0">
              <a:spcBef>
                <a:spcPts val="0"/>
              </a:spcBef>
              <a:spcAft>
                <a:spcPts val="0"/>
              </a:spcAft>
              <a:buSzPts val="1400"/>
              <a:buChar char="○"/>
            </a:pPr>
            <a:r>
              <a:rPr lang="en"/>
              <a:t>Pick the reco hit closest to a truth hit at station 1 and trace it back to truth vertex.</a:t>
            </a:r>
            <a:endParaRPr/>
          </a:p>
        </p:txBody>
      </p:sp>
      <p:sp>
        <p:nvSpPr>
          <p:cNvPr id="2281" name="Google Shape;2281;p27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Shape 2285"/>
        <p:cNvGrpSpPr/>
        <p:nvPr/>
      </p:nvGrpSpPr>
      <p:grpSpPr>
        <a:xfrm>
          <a:off x="0" y="0"/>
          <a:ext cx="0" cy="0"/>
          <a:chOff x="0" y="0"/>
          <a:chExt cx="0" cy="0"/>
        </a:xfrm>
      </p:grpSpPr>
      <p:sp>
        <p:nvSpPr>
          <p:cNvPr id="2286" name="Google Shape;2286;p27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Vertex fitting</a:t>
            </a:r>
            <a:endParaRPr/>
          </a:p>
        </p:txBody>
      </p:sp>
      <p:sp>
        <p:nvSpPr>
          <p:cNvPr id="2287" name="Google Shape;2287;p27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253</a:t>
            </a:fld>
            <a:endParaRPr/>
          </a:p>
        </p:txBody>
      </p:sp>
      <p:sp>
        <p:nvSpPr>
          <p:cNvPr id="2288" name="Google Shape;2288;p272"/>
          <p:cNvSpPr/>
          <p:nvPr/>
        </p:nvSpPr>
        <p:spPr>
          <a:xfrm>
            <a:off x="1268525" y="1594125"/>
            <a:ext cx="1895700" cy="259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72"/>
          <p:cNvSpPr/>
          <p:nvPr/>
        </p:nvSpPr>
        <p:spPr>
          <a:xfrm>
            <a:off x="4572000" y="1605825"/>
            <a:ext cx="322500" cy="257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0" name="Google Shape;2290;p272"/>
          <p:cNvCxnSpPr/>
          <p:nvPr/>
        </p:nvCxnSpPr>
        <p:spPr>
          <a:xfrm rot="10800000" flipH="1">
            <a:off x="4010625" y="1698425"/>
            <a:ext cx="2390400" cy="582600"/>
          </a:xfrm>
          <a:prstGeom prst="straightConnector1">
            <a:avLst/>
          </a:prstGeom>
          <a:noFill/>
          <a:ln w="9525" cap="flat" cmpd="sng">
            <a:solidFill>
              <a:schemeClr val="dk2"/>
            </a:solidFill>
            <a:prstDash val="solid"/>
            <a:round/>
            <a:headEnd type="none" w="med" len="med"/>
            <a:tailEnd type="triangle" w="med" len="med"/>
          </a:ln>
        </p:spPr>
      </p:cxnSp>
      <p:cxnSp>
        <p:nvCxnSpPr>
          <p:cNvPr id="2291" name="Google Shape;2291;p272"/>
          <p:cNvCxnSpPr/>
          <p:nvPr/>
        </p:nvCxnSpPr>
        <p:spPr>
          <a:xfrm>
            <a:off x="4010625" y="2281025"/>
            <a:ext cx="2357400" cy="593400"/>
          </a:xfrm>
          <a:prstGeom prst="straightConnector1">
            <a:avLst/>
          </a:prstGeom>
          <a:noFill/>
          <a:ln w="9525" cap="flat" cmpd="sng">
            <a:solidFill>
              <a:schemeClr val="dk2"/>
            </a:solidFill>
            <a:prstDash val="solid"/>
            <a:round/>
            <a:headEnd type="none" w="med" len="med"/>
            <a:tailEnd type="triangle" w="med" len="med"/>
          </a:ln>
        </p:spPr>
      </p:cxnSp>
      <p:cxnSp>
        <p:nvCxnSpPr>
          <p:cNvPr id="2292" name="Google Shape;2292;p272"/>
          <p:cNvCxnSpPr/>
          <p:nvPr/>
        </p:nvCxnSpPr>
        <p:spPr>
          <a:xfrm>
            <a:off x="493675" y="2893725"/>
            <a:ext cx="7627200" cy="0"/>
          </a:xfrm>
          <a:prstGeom prst="straightConnector1">
            <a:avLst/>
          </a:prstGeom>
          <a:noFill/>
          <a:ln w="19050" cap="flat" cmpd="sng">
            <a:solidFill>
              <a:srgbClr val="A61C00"/>
            </a:solidFill>
            <a:prstDash val="solid"/>
            <a:round/>
            <a:headEnd type="none" w="med" len="med"/>
            <a:tailEnd type="none" w="med" len="med"/>
          </a:ln>
        </p:spPr>
      </p:cxnSp>
      <p:sp>
        <p:nvSpPr>
          <p:cNvPr id="2293" name="Google Shape;2293;p272"/>
          <p:cNvSpPr/>
          <p:nvPr/>
        </p:nvSpPr>
        <p:spPr>
          <a:xfrm>
            <a:off x="1268525" y="2138150"/>
            <a:ext cx="3291625" cy="763825"/>
          </a:xfrm>
          <a:custGeom>
            <a:avLst/>
            <a:gdLst/>
            <a:ahLst/>
            <a:cxnLst/>
            <a:rect l="l" t="t" r="r" b="b"/>
            <a:pathLst>
              <a:path w="131665" h="30553" extrusionOk="0">
                <a:moveTo>
                  <a:pt x="0" y="30553"/>
                </a:moveTo>
                <a:cubicBezTo>
                  <a:pt x="12053" y="26450"/>
                  <a:pt x="50373" y="11027"/>
                  <a:pt x="72317" y="5935"/>
                </a:cubicBezTo>
                <a:cubicBezTo>
                  <a:pt x="94261" y="843"/>
                  <a:pt x="121774" y="989"/>
                  <a:pt x="131665" y="0"/>
                </a:cubicBezTo>
              </a:path>
            </a:pathLst>
          </a:custGeom>
          <a:noFill/>
          <a:ln w="28575" cap="flat" cmpd="sng">
            <a:solidFill>
              <a:srgbClr val="A61C00"/>
            </a:solidFill>
            <a:prstDash val="dot"/>
            <a:round/>
            <a:headEnd type="none" w="med" len="med"/>
            <a:tailEnd type="none" w="med" len="med"/>
          </a:ln>
        </p:spPr>
      </p:sp>
      <p:sp>
        <p:nvSpPr>
          <p:cNvPr id="2294" name="Google Shape;2294;p272"/>
          <p:cNvSpPr/>
          <p:nvPr/>
        </p:nvSpPr>
        <p:spPr>
          <a:xfrm>
            <a:off x="1609225" y="2420464"/>
            <a:ext cx="2950925" cy="481500"/>
          </a:xfrm>
          <a:custGeom>
            <a:avLst/>
            <a:gdLst/>
            <a:ahLst/>
            <a:cxnLst/>
            <a:rect l="l" t="t" r="r" b="b"/>
            <a:pathLst>
              <a:path w="118037" h="19260" extrusionOk="0">
                <a:moveTo>
                  <a:pt x="0" y="19260"/>
                </a:moveTo>
                <a:cubicBezTo>
                  <a:pt x="11247" y="16403"/>
                  <a:pt x="47808" y="5302"/>
                  <a:pt x="67481" y="2115"/>
                </a:cubicBezTo>
                <a:cubicBezTo>
                  <a:pt x="87154" y="-1072"/>
                  <a:pt x="109611" y="467"/>
                  <a:pt x="118037" y="137"/>
                </a:cubicBezTo>
              </a:path>
            </a:pathLst>
          </a:custGeom>
          <a:noFill/>
          <a:ln w="28575" cap="flat" cmpd="sng">
            <a:solidFill>
              <a:srgbClr val="CC4125"/>
            </a:solidFill>
            <a:prstDash val="dot"/>
            <a:round/>
            <a:headEnd type="none" w="med" len="med"/>
            <a:tailEnd type="none" w="med" len="med"/>
          </a:ln>
        </p:spPr>
      </p:sp>
      <p:cxnSp>
        <p:nvCxnSpPr>
          <p:cNvPr id="2295" name="Google Shape;2295;p272"/>
          <p:cNvCxnSpPr/>
          <p:nvPr/>
        </p:nvCxnSpPr>
        <p:spPr>
          <a:xfrm>
            <a:off x="1230025" y="2962425"/>
            <a:ext cx="379200" cy="11100"/>
          </a:xfrm>
          <a:prstGeom prst="straightConnector1">
            <a:avLst/>
          </a:prstGeom>
          <a:noFill/>
          <a:ln w="9525" cap="flat" cmpd="sng">
            <a:solidFill>
              <a:srgbClr val="DD7E6B"/>
            </a:solidFill>
            <a:prstDash val="solid"/>
            <a:round/>
            <a:headEnd type="triangle" w="med" len="med"/>
            <a:tailEnd type="triangle" w="med" len="med"/>
          </a:ln>
        </p:spPr>
      </p:cxnSp>
      <p:sp>
        <p:nvSpPr>
          <p:cNvPr id="2296" name="Google Shape;2296;p272"/>
          <p:cNvSpPr txBox="1"/>
          <p:nvPr/>
        </p:nvSpPr>
        <p:spPr>
          <a:xfrm>
            <a:off x="1268525" y="3105325"/>
            <a:ext cx="1709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CC0000"/>
                </a:solidFill>
                <a:latin typeface="Lato"/>
                <a:ea typeface="Lato"/>
                <a:cs typeface="Lato"/>
                <a:sym typeface="Lato"/>
              </a:rPr>
              <a:t>SpinQuest take average of these two points and feed it as the seed to Kalman filter.</a:t>
            </a:r>
            <a:endParaRPr sz="1000">
              <a:solidFill>
                <a:srgbClr val="CC0000"/>
              </a:solidFill>
              <a:latin typeface="Lato"/>
              <a:ea typeface="Lato"/>
              <a:cs typeface="Lato"/>
              <a:sym typeface="Lato"/>
            </a:endParaRPr>
          </a:p>
        </p:txBody>
      </p:sp>
      <p:cxnSp>
        <p:nvCxnSpPr>
          <p:cNvPr id="2297" name="Google Shape;2297;p272"/>
          <p:cNvCxnSpPr/>
          <p:nvPr/>
        </p:nvCxnSpPr>
        <p:spPr>
          <a:xfrm rot="10800000" flipH="1">
            <a:off x="4032600" y="2154625"/>
            <a:ext cx="527700" cy="120900"/>
          </a:xfrm>
          <a:prstGeom prst="straightConnector1">
            <a:avLst/>
          </a:prstGeom>
          <a:noFill/>
          <a:ln w="28575" cap="flat" cmpd="sng">
            <a:solidFill>
              <a:srgbClr val="6AA84F"/>
            </a:solidFill>
            <a:prstDash val="dash"/>
            <a:round/>
            <a:headEnd type="none" w="med" len="med"/>
            <a:tailEnd type="none" w="med" len="med"/>
          </a:ln>
        </p:spPr>
      </p:cxnSp>
      <p:cxnSp>
        <p:nvCxnSpPr>
          <p:cNvPr id="2298" name="Google Shape;2298;p272"/>
          <p:cNvCxnSpPr/>
          <p:nvPr/>
        </p:nvCxnSpPr>
        <p:spPr>
          <a:xfrm>
            <a:off x="4027100" y="2281025"/>
            <a:ext cx="543900" cy="148500"/>
          </a:xfrm>
          <a:prstGeom prst="straightConnector1">
            <a:avLst/>
          </a:prstGeom>
          <a:noFill/>
          <a:ln w="28575" cap="flat" cmpd="sng">
            <a:solidFill>
              <a:srgbClr val="6AA84F"/>
            </a:solidFill>
            <a:prstDash val="dash"/>
            <a:round/>
            <a:headEnd type="none" w="med" len="med"/>
            <a:tailEnd type="none" w="med" len="med"/>
          </a:ln>
        </p:spPr>
      </p:cxnSp>
      <p:cxnSp>
        <p:nvCxnSpPr>
          <p:cNvPr id="2299" name="Google Shape;2299;p272"/>
          <p:cNvCxnSpPr>
            <a:endCxn id="2300" idx="0"/>
          </p:cNvCxnSpPr>
          <p:nvPr/>
        </p:nvCxnSpPr>
        <p:spPr>
          <a:xfrm flipH="1">
            <a:off x="4062825" y="1335763"/>
            <a:ext cx="63300" cy="885900"/>
          </a:xfrm>
          <a:prstGeom prst="straightConnector1">
            <a:avLst/>
          </a:prstGeom>
          <a:noFill/>
          <a:ln w="28575" cap="flat" cmpd="sng">
            <a:solidFill>
              <a:srgbClr val="38761D"/>
            </a:solidFill>
            <a:prstDash val="solid"/>
            <a:round/>
            <a:headEnd type="none" w="med" len="med"/>
            <a:tailEnd type="triangle" w="med" len="med"/>
          </a:ln>
        </p:spPr>
      </p:cxnSp>
      <p:sp>
        <p:nvSpPr>
          <p:cNvPr id="2301" name="Google Shape;2301;p272"/>
          <p:cNvSpPr txBox="1"/>
          <p:nvPr/>
        </p:nvSpPr>
        <p:spPr>
          <a:xfrm>
            <a:off x="4126025" y="945700"/>
            <a:ext cx="3187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38761D"/>
                </a:solidFill>
                <a:latin typeface="Lato"/>
                <a:ea typeface="Lato"/>
                <a:cs typeface="Lato"/>
                <a:sym typeface="Lato"/>
              </a:rPr>
              <a:t>Want this point at the seed.</a:t>
            </a:r>
            <a:endParaRPr sz="1100">
              <a:solidFill>
                <a:srgbClr val="38761D"/>
              </a:solidFill>
              <a:latin typeface="Lato"/>
              <a:ea typeface="Lato"/>
              <a:cs typeface="Lato"/>
              <a:sym typeface="Lato"/>
            </a:endParaRPr>
          </a:p>
          <a:p>
            <a:pPr marL="0" lvl="0" indent="0" algn="l" rtl="0">
              <a:spcBef>
                <a:spcPts val="0"/>
              </a:spcBef>
              <a:spcAft>
                <a:spcPts val="0"/>
              </a:spcAft>
              <a:buNone/>
            </a:pPr>
            <a:r>
              <a:rPr lang="en" sz="1100">
                <a:solidFill>
                  <a:srgbClr val="38761D"/>
                </a:solidFill>
                <a:latin typeface="Lato"/>
                <a:ea typeface="Lato"/>
                <a:cs typeface="Lato"/>
                <a:sym typeface="Lato"/>
              </a:rPr>
              <a:t>Yongbin has been trying to do some linear interpolation but it doesn’t work so far.</a:t>
            </a:r>
            <a:endParaRPr sz="1100">
              <a:solidFill>
                <a:srgbClr val="38761D"/>
              </a:solidFill>
              <a:latin typeface="Lato"/>
              <a:ea typeface="Lato"/>
              <a:cs typeface="Lato"/>
              <a:sym typeface="Lato"/>
            </a:endParaRPr>
          </a:p>
        </p:txBody>
      </p:sp>
      <p:sp>
        <p:nvSpPr>
          <p:cNvPr id="2300" name="Google Shape;2300;p272"/>
          <p:cNvSpPr/>
          <p:nvPr/>
        </p:nvSpPr>
        <p:spPr>
          <a:xfrm>
            <a:off x="4010625" y="2221663"/>
            <a:ext cx="104400" cy="1209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72"/>
          <p:cNvSpPr txBox="1"/>
          <p:nvPr/>
        </p:nvSpPr>
        <p:spPr>
          <a:xfrm>
            <a:off x="1796050" y="4402175"/>
            <a:ext cx="6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Fmag</a:t>
            </a:r>
            <a:endParaRPr>
              <a:latin typeface="Lato"/>
              <a:ea typeface="Lato"/>
              <a:cs typeface="Lato"/>
              <a:sym typeface="Lato"/>
            </a:endParaRPr>
          </a:p>
        </p:txBody>
      </p:sp>
      <p:sp>
        <p:nvSpPr>
          <p:cNvPr id="2303" name="Google Shape;2303;p272"/>
          <p:cNvSpPr txBox="1"/>
          <p:nvPr/>
        </p:nvSpPr>
        <p:spPr>
          <a:xfrm>
            <a:off x="4270350" y="4402175"/>
            <a:ext cx="10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Station 1</a:t>
            </a:r>
            <a:endParaRPr>
              <a:latin typeface="Lato"/>
              <a:ea typeface="Lato"/>
              <a:cs typeface="Lato"/>
              <a:sym typeface="Lato"/>
            </a:endParaRPr>
          </a:p>
        </p:txBody>
      </p:sp>
      <p:sp>
        <p:nvSpPr>
          <p:cNvPr id="2304" name="Google Shape;2304;p272"/>
          <p:cNvSpPr/>
          <p:nvPr/>
        </p:nvSpPr>
        <p:spPr>
          <a:xfrm>
            <a:off x="1230025" y="2833263"/>
            <a:ext cx="104400" cy="120900"/>
          </a:xfrm>
          <a:prstGeom prst="ellipse">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72"/>
          <p:cNvSpPr txBox="1"/>
          <p:nvPr/>
        </p:nvSpPr>
        <p:spPr>
          <a:xfrm>
            <a:off x="96625" y="1997150"/>
            <a:ext cx="123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CC0000"/>
                </a:solidFill>
                <a:latin typeface="Lato"/>
                <a:ea typeface="Lato"/>
                <a:cs typeface="Lato"/>
                <a:sym typeface="Lato"/>
              </a:rPr>
              <a:t>Spinquest  assuming the vertex coming from the target</a:t>
            </a:r>
            <a:endParaRPr sz="1000">
              <a:solidFill>
                <a:srgbClr val="CC0000"/>
              </a:solidFill>
              <a:latin typeface="Lato"/>
              <a:ea typeface="Lato"/>
              <a:cs typeface="Lato"/>
              <a:sym typeface="Lato"/>
            </a:endParaRPr>
          </a:p>
        </p:txBody>
      </p:sp>
      <p:cxnSp>
        <p:nvCxnSpPr>
          <p:cNvPr id="2306" name="Google Shape;2306;p272"/>
          <p:cNvCxnSpPr/>
          <p:nvPr/>
        </p:nvCxnSpPr>
        <p:spPr>
          <a:xfrm>
            <a:off x="895550" y="2599238"/>
            <a:ext cx="296100" cy="198300"/>
          </a:xfrm>
          <a:prstGeom prst="straightConnector1">
            <a:avLst/>
          </a:prstGeom>
          <a:noFill/>
          <a:ln w="28575" cap="flat" cmpd="sng">
            <a:solidFill>
              <a:srgbClr val="990000"/>
            </a:solidFill>
            <a:prstDash val="solid"/>
            <a:round/>
            <a:headEnd type="none" w="med" len="med"/>
            <a:tailEnd type="triangle" w="med" len="med"/>
          </a:ln>
        </p:spPr>
      </p:cxnSp>
      <p:sp>
        <p:nvSpPr>
          <p:cNvPr id="2307" name="Google Shape;2307;p272"/>
          <p:cNvSpPr/>
          <p:nvPr/>
        </p:nvSpPr>
        <p:spPr>
          <a:xfrm>
            <a:off x="1574750" y="2833263"/>
            <a:ext cx="104400" cy="120900"/>
          </a:xfrm>
          <a:prstGeom prst="ellipse">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Shape 2311"/>
        <p:cNvGrpSpPr/>
        <p:nvPr/>
      </p:nvGrpSpPr>
      <p:grpSpPr>
        <a:xfrm>
          <a:off x="0" y="0"/>
          <a:ext cx="0" cy="0"/>
          <a:chOff x="0" y="0"/>
          <a:chExt cx="0" cy="0"/>
        </a:xfrm>
      </p:grpSpPr>
      <p:sp>
        <p:nvSpPr>
          <p:cNvPr id="2312" name="Google Shape;2312;p27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254</a:t>
            </a:fld>
            <a:endParaRPr/>
          </a:p>
        </p:txBody>
      </p:sp>
      <p:sp>
        <p:nvSpPr>
          <p:cNvPr id="2313" name="Google Shape;2313;p273"/>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(4/12/2021) Reproducing plots from Yongbin</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Shape 2317"/>
        <p:cNvGrpSpPr/>
        <p:nvPr/>
      </p:nvGrpSpPr>
      <p:grpSpPr>
        <a:xfrm>
          <a:off x="0" y="0"/>
          <a:ext cx="0" cy="0"/>
          <a:chOff x="0" y="0"/>
          <a:chExt cx="0" cy="0"/>
        </a:xfrm>
      </p:grpSpPr>
      <p:sp>
        <p:nvSpPr>
          <p:cNvPr id="2318" name="Google Shape;2318;p27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Reproducing Yongbin’s codes </a:t>
            </a:r>
            <a:endParaRPr/>
          </a:p>
        </p:txBody>
      </p:sp>
      <p:sp>
        <p:nvSpPr>
          <p:cNvPr id="2319" name="Google Shape;2319;p27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255</a:t>
            </a:fld>
            <a:endParaRPr/>
          </a:p>
        </p:txBody>
      </p:sp>
      <p:pic>
        <p:nvPicPr>
          <p:cNvPr id="2320" name="Google Shape;2320;p274"/>
          <p:cNvPicPr preferRelativeResize="0"/>
          <p:nvPr/>
        </p:nvPicPr>
        <p:blipFill>
          <a:blip r:embed="rId3">
            <a:alphaModFix/>
          </a:blip>
          <a:stretch>
            <a:fillRect/>
          </a:stretch>
        </p:blipFill>
        <p:spPr>
          <a:xfrm>
            <a:off x="311701" y="1017450"/>
            <a:ext cx="2573826" cy="2006250"/>
          </a:xfrm>
          <a:prstGeom prst="rect">
            <a:avLst/>
          </a:prstGeom>
          <a:noFill/>
          <a:ln>
            <a:noFill/>
          </a:ln>
        </p:spPr>
      </p:pic>
      <p:pic>
        <p:nvPicPr>
          <p:cNvPr id="2321" name="Google Shape;2321;p274"/>
          <p:cNvPicPr preferRelativeResize="0"/>
          <p:nvPr/>
        </p:nvPicPr>
        <p:blipFill>
          <a:blip r:embed="rId4">
            <a:alphaModFix/>
          </a:blip>
          <a:stretch>
            <a:fillRect/>
          </a:stretch>
        </p:blipFill>
        <p:spPr>
          <a:xfrm>
            <a:off x="3027151" y="1017450"/>
            <a:ext cx="2516653" cy="2006250"/>
          </a:xfrm>
          <a:prstGeom prst="rect">
            <a:avLst/>
          </a:prstGeom>
          <a:noFill/>
          <a:ln>
            <a:noFill/>
          </a:ln>
        </p:spPr>
      </p:pic>
      <p:pic>
        <p:nvPicPr>
          <p:cNvPr id="2322" name="Google Shape;2322;p274"/>
          <p:cNvPicPr preferRelativeResize="0"/>
          <p:nvPr/>
        </p:nvPicPr>
        <p:blipFill>
          <a:blip r:embed="rId5">
            <a:alphaModFix/>
          </a:blip>
          <a:stretch>
            <a:fillRect/>
          </a:stretch>
        </p:blipFill>
        <p:spPr>
          <a:xfrm>
            <a:off x="5685426" y="998675"/>
            <a:ext cx="2573825" cy="2043794"/>
          </a:xfrm>
          <a:prstGeom prst="rect">
            <a:avLst/>
          </a:prstGeom>
          <a:noFill/>
          <a:ln>
            <a:noFill/>
          </a:ln>
        </p:spPr>
      </p:pic>
      <p:pic>
        <p:nvPicPr>
          <p:cNvPr id="2323" name="Google Shape;2323;p274"/>
          <p:cNvPicPr preferRelativeResize="0"/>
          <p:nvPr/>
        </p:nvPicPr>
        <p:blipFill>
          <a:blip r:embed="rId6">
            <a:alphaModFix/>
          </a:blip>
          <a:stretch>
            <a:fillRect/>
          </a:stretch>
        </p:blipFill>
        <p:spPr>
          <a:xfrm>
            <a:off x="599828" y="3100769"/>
            <a:ext cx="2285695" cy="1815006"/>
          </a:xfrm>
          <a:prstGeom prst="rect">
            <a:avLst/>
          </a:prstGeom>
          <a:noFill/>
          <a:ln>
            <a:noFill/>
          </a:ln>
        </p:spPr>
      </p:pic>
      <p:pic>
        <p:nvPicPr>
          <p:cNvPr id="2324" name="Google Shape;2324;p274"/>
          <p:cNvPicPr preferRelativeResize="0"/>
          <p:nvPr/>
        </p:nvPicPr>
        <p:blipFill>
          <a:blip r:embed="rId7">
            <a:alphaModFix/>
          </a:blip>
          <a:stretch>
            <a:fillRect/>
          </a:stretch>
        </p:blipFill>
        <p:spPr>
          <a:xfrm>
            <a:off x="3170191" y="3100769"/>
            <a:ext cx="2230574" cy="1815006"/>
          </a:xfrm>
          <a:prstGeom prst="rect">
            <a:avLst/>
          </a:prstGeom>
          <a:noFill/>
          <a:ln>
            <a:noFill/>
          </a:ln>
        </p:spPr>
      </p:pic>
      <p:pic>
        <p:nvPicPr>
          <p:cNvPr id="2325" name="Google Shape;2325;p274"/>
          <p:cNvPicPr preferRelativeResize="0"/>
          <p:nvPr/>
        </p:nvPicPr>
        <p:blipFill>
          <a:blip r:embed="rId8">
            <a:alphaModFix/>
          </a:blip>
          <a:stretch>
            <a:fillRect/>
          </a:stretch>
        </p:blipFill>
        <p:spPr>
          <a:xfrm>
            <a:off x="5879537" y="3023700"/>
            <a:ext cx="2131950" cy="2043799"/>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Shape 2329"/>
        <p:cNvGrpSpPr/>
        <p:nvPr/>
      </p:nvGrpSpPr>
      <p:grpSpPr>
        <a:xfrm>
          <a:off x="0" y="0"/>
          <a:ext cx="0" cy="0"/>
          <a:chOff x="0" y="0"/>
          <a:chExt cx="0" cy="0"/>
        </a:xfrm>
      </p:grpSpPr>
      <p:sp>
        <p:nvSpPr>
          <p:cNvPr id="2330" name="Google Shape;2330;p27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Current plan</a:t>
            </a:r>
            <a:endParaRPr/>
          </a:p>
        </p:txBody>
      </p:sp>
      <p:sp>
        <p:nvSpPr>
          <p:cNvPr id="2331" name="Google Shape;2331;p2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a:bodyPr>
          <a:lstStyle/>
          <a:p>
            <a:pPr marL="457200" lvl="0" indent="-325755" algn="l" rtl="0">
              <a:spcBef>
                <a:spcPts val="0"/>
              </a:spcBef>
              <a:spcAft>
                <a:spcPts val="0"/>
              </a:spcAft>
              <a:buSzPct val="100000"/>
              <a:buAutoNum type="arabicPeriod"/>
            </a:pPr>
            <a:r>
              <a:rPr lang="en"/>
              <a:t>Muon track reconstruction for A’ to muons or muon gun, make performance plot. ✅</a:t>
            </a:r>
            <a:endParaRPr/>
          </a:p>
          <a:p>
            <a:pPr marL="457200" lvl="0" indent="-325755" algn="l" rtl="0">
              <a:spcBef>
                <a:spcPts val="0"/>
              </a:spcBef>
              <a:spcAft>
                <a:spcPts val="0"/>
              </a:spcAft>
              <a:buSzPct val="100000"/>
              <a:buAutoNum type="arabicPeriod"/>
            </a:pPr>
            <a:r>
              <a:rPr lang="en"/>
              <a:t>Look at displaced vertex reconstruction and see if displaced vertex can be reconstructed. 👈</a:t>
            </a:r>
            <a:endParaRPr/>
          </a:p>
          <a:p>
            <a:pPr marL="457200" lvl="0" indent="-325755" algn="l" rtl="0">
              <a:spcBef>
                <a:spcPts val="0"/>
              </a:spcBef>
              <a:spcAft>
                <a:spcPts val="0"/>
              </a:spcAft>
              <a:buSzPct val="100000"/>
              <a:buAutoNum type="arabicPeriod"/>
            </a:pPr>
            <a:r>
              <a:rPr lang="en"/>
              <a:t>Add another track station layer and see if there are any improvement in performance.</a:t>
            </a:r>
            <a:endParaRPr/>
          </a:p>
          <a:p>
            <a:pPr marL="914400" lvl="1" indent="-304165" algn="l" rtl="0">
              <a:spcBef>
                <a:spcPts val="0"/>
              </a:spcBef>
              <a:spcAft>
                <a:spcPts val="0"/>
              </a:spcAft>
              <a:buSzPct val="100000"/>
              <a:buAutoNum type="alphaLcPeriod"/>
            </a:pPr>
            <a:r>
              <a:rPr lang="en"/>
              <a:t>Wire chamber somewhere, thinking about adding it into SpinQuest.</a:t>
            </a:r>
            <a:endParaRPr/>
          </a:p>
          <a:p>
            <a:pPr marL="914400" lvl="1" indent="-304165" algn="l" rtl="0">
              <a:spcBef>
                <a:spcPts val="0"/>
              </a:spcBef>
              <a:spcAft>
                <a:spcPts val="0"/>
              </a:spcAft>
              <a:buSzPct val="100000"/>
              <a:buAutoNum type="alphaLcPeriod"/>
            </a:pPr>
            <a:r>
              <a:rPr lang="en"/>
              <a:t>Add it and see how much better the resolutions are. </a:t>
            </a:r>
            <a:endParaRPr/>
          </a:p>
          <a:p>
            <a:pPr marL="457200" lvl="0" indent="-325755" algn="l" rtl="0">
              <a:spcBef>
                <a:spcPts val="0"/>
              </a:spcBef>
              <a:spcAft>
                <a:spcPts val="0"/>
              </a:spcAft>
              <a:buSzPct val="100000"/>
              <a:buChar char="●"/>
            </a:pPr>
            <a:r>
              <a:rPr lang="en"/>
              <a:t>Thinking about how this helps SpinQuest.</a:t>
            </a:r>
            <a:endParaRPr/>
          </a:p>
          <a:p>
            <a:pPr marL="457200" lvl="0" indent="-325755" algn="l" rtl="0">
              <a:spcBef>
                <a:spcPts val="0"/>
              </a:spcBef>
              <a:spcAft>
                <a:spcPts val="0"/>
              </a:spcAft>
              <a:buSzPct val="100000"/>
              <a:buChar char="●"/>
            </a:pPr>
            <a:r>
              <a:rPr lang="en"/>
              <a:t>More discussions to come.</a:t>
            </a:r>
            <a:endParaRPr/>
          </a:p>
        </p:txBody>
      </p:sp>
      <p:sp>
        <p:nvSpPr>
          <p:cNvPr id="2332" name="Google Shape;2332;p27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Shape 2336"/>
        <p:cNvGrpSpPr/>
        <p:nvPr/>
      </p:nvGrpSpPr>
      <p:grpSpPr>
        <a:xfrm>
          <a:off x="0" y="0"/>
          <a:ext cx="0" cy="0"/>
          <a:chOff x="0" y="0"/>
          <a:chExt cx="0" cy="0"/>
        </a:xfrm>
      </p:grpSpPr>
      <p:sp>
        <p:nvSpPr>
          <p:cNvPr id="2337" name="Google Shape;2337;p27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257</a:t>
            </a:fld>
            <a:endParaRPr/>
          </a:p>
        </p:txBody>
      </p:sp>
      <p:sp>
        <p:nvSpPr>
          <p:cNvPr id="2338" name="Google Shape;2338;p276"/>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800" b="1"/>
              <a:t>(3/29/2021) SET UP NOTES</a:t>
            </a:r>
            <a:endParaRPr sz="3800" b="1"/>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Shape 2342"/>
        <p:cNvGrpSpPr/>
        <p:nvPr/>
      </p:nvGrpSpPr>
      <p:grpSpPr>
        <a:xfrm>
          <a:off x="0" y="0"/>
          <a:ext cx="0" cy="0"/>
          <a:chOff x="0" y="0"/>
          <a:chExt cx="0" cy="0"/>
        </a:xfrm>
      </p:grpSpPr>
      <p:sp>
        <p:nvSpPr>
          <p:cNvPr id="2343" name="Google Shape;2343;p27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Plans (3/31/2021)</a:t>
            </a:r>
            <a:endParaRPr/>
          </a:p>
        </p:txBody>
      </p:sp>
      <p:sp>
        <p:nvSpPr>
          <p:cNvPr id="2344" name="Google Shape;2344;p2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AutoNum type="arabicPeriod"/>
            </a:pPr>
            <a:r>
              <a:rPr lang="en"/>
              <a:t>Set up computing accounts  ✅</a:t>
            </a:r>
            <a:endParaRPr/>
          </a:p>
          <a:p>
            <a:pPr marL="457200" lvl="0" indent="-325755" algn="l" rtl="0">
              <a:spcBef>
                <a:spcPts val="0"/>
              </a:spcBef>
              <a:spcAft>
                <a:spcPts val="0"/>
              </a:spcAft>
              <a:buSzPct val="100000"/>
              <a:buAutoNum type="arabicPeriod"/>
            </a:pPr>
            <a:r>
              <a:rPr lang="en"/>
              <a:t>Look at single muon tracking example root files and install simulation framework.  ✅</a:t>
            </a:r>
            <a:endParaRPr/>
          </a:p>
          <a:p>
            <a:pPr marL="457200" lvl="0" indent="-325755" algn="l" rtl="0">
              <a:spcBef>
                <a:spcPts val="0"/>
              </a:spcBef>
              <a:spcAft>
                <a:spcPts val="0"/>
              </a:spcAft>
              <a:buSzPct val="100000"/>
              <a:buAutoNum type="arabicPeriod"/>
            </a:pPr>
            <a:r>
              <a:rPr lang="en"/>
              <a:t>(Upgrade the Spin Quest simulation framework to generate more basic tracking info).</a:t>
            </a:r>
            <a:endParaRPr/>
          </a:p>
          <a:p>
            <a:pPr marL="914400" lvl="1" indent="-304165" algn="l" rtl="0">
              <a:spcBef>
                <a:spcPts val="0"/>
              </a:spcBef>
              <a:spcAft>
                <a:spcPts val="0"/>
              </a:spcAft>
              <a:buSzPct val="100000"/>
              <a:buAutoNum type="alphaLcPeriod"/>
            </a:pPr>
            <a:r>
              <a:rPr lang="en"/>
              <a:t>Youngbin is working on some basic displaced tracking in the simulation. </a:t>
            </a:r>
            <a:endParaRPr/>
          </a:p>
          <a:p>
            <a:pPr marL="914400" lvl="1" indent="-304165" algn="l" rtl="0">
              <a:spcBef>
                <a:spcPts val="0"/>
              </a:spcBef>
              <a:spcAft>
                <a:spcPts val="0"/>
              </a:spcAft>
              <a:buSzPct val="100000"/>
              <a:buAutoNum type="alphaLcPeriod"/>
            </a:pPr>
            <a:r>
              <a:rPr lang="en"/>
              <a:t>Might take his setup and complete (or optimize) it when summer starts. </a:t>
            </a:r>
            <a:endParaRPr/>
          </a:p>
          <a:p>
            <a:pPr marL="457200" lvl="0" indent="-325755" algn="l" rtl="0">
              <a:spcBef>
                <a:spcPts val="0"/>
              </a:spcBef>
              <a:spcAft>
                <a:spcPts val="0"/>
              </a:spcAft>
              <a:buSzPct val="100000"/>
              <a:buAutoNum type="arabicPeriod"/>
            </a:pPr>
            <a:r>
              <a:rPr lang="en"/>
              <a:t>Basic set up of analysis codes. ✅</a:t>
            </a:r>
            <a:endParaRPr/>
          </a:p>
          <a:p>
            <a:pPr marL="0" lvl="0" indent="0" algn="l" rtl="0">
              <a:spcBef>
                <a:spcPts val="1200"/>
              </a:spcBef>
              <a:spcAft>
                <a:spcPts val="1200"/>
              </a:spcAft>
              <a:buNone/>
            </a:pPr>
            <a:r>
              <a:rPr lang="en" b="1" u="sng">
                <a:solidFill>
                  <a:srgbClr val="990000"/>
                </a:solidFill>
              </a:rPr>
              <a:t>Overview:</a:t>
            </a:r>
            <a:r>
              <a:rPr lang="en"/>
              <a:t> Will work more with Cristina (and Youngbin) to try to get a sense of what is there and what we need to implement (before the summer starts).</a:t>
            </a:r>
            <a:endParaRPr/>
          </a:p>
        </p:txBody>
      </p:sp>
      <p:sp>
        <p:nvSpPr>
          <p:cNvPr id="2345" name="Google Shape;2345;p27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Shape 2349"/>
        <p:cNvGrpSpPr/>
        <p:nvPr/>
      </p:nvGrpSpPr>
      <p:grpSpPr>
        <a:xfrm>
          <a:off x="0" y="0"/>
          <a:ext cx="0" cy="0"/>
          <a:chOff x="0" y="0"/>
          <a:chExt cx="0" cy="0"/>
        </a:xfrm>
      </p:grpSpPr>
      <p:sp>
        <p:nvSpPr>
          <p:cNvPr id="2350" name="Google Shape;2350;p27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a:t>
            </a:r>
            <a:endParaRPr/>
          </a:p>
        </p:txBody>
      </p:sp>
      <p:sp>
        <p:nvSpPr>
          <p:cNvPr id="2351" name="Google Shape;2351;p2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Introduction to DarkQuest (main purpose is to provide a basic introduction for new students, and gather all the getting-started resources in one page):</a:t>
            </a:r>
            <a:endParaRPr/>
          </a:p>
          <a:p>
            <a:pPr marL="914400" lvl="1" indent="-317500" algn="l" rtl="0">
              <a:spcBef>
                <a:spcPts val="0"/>
              </a:spcBef>
              <a:spcAft>
                <a:spcPts val="0"/>
              </a:spcAft>
              <a:buSzPts val="1400"/>
              <a:buChar char="○"/>
            </a:pPr>
            <a:r>
              <a:rPr lang="en"/>
              <a:t>https://medium.com/darkquest/the-darkquest-experiment-1b8e46de1e40</a:t>
            </a:r>
            <a:endParaRPr/>
          </a:p>
        </p:txBody>
      </p:sp>
      <p:sp>
        <p:nvSpPr>
          <p:cNvPr id="2352" name="Google Shape;2352;p27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11"/>
        <p:cNvGrpSpPr/>
        <p:nvPr/>
      </p:nvGrpSpPr>
      <p:grpSpPr>
        <a:xfrm>
          <a:off x="0" y="0"/>
          <a:ext cx="0" cy="0"/>
          <a:chOff x="0" y="0"/>
          <a:chExt cx="0" cy="0"/>
        </a:xfrm>
      </p:grpSpPr>
      <p:sp>
        <p:nvSpPr>
          <p:cNvPr id="312" name="Google Shape;312;p4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Drell-Yan</a:t>
            </a:r>
            <a:endParaRPr/>
          </a:p>
        </p:txBody>
      </p:sp>
      <p:sp>
        <p:nvSpPr>
          <p:cNvPr id="313" name="Google Shape;313;p4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314" name="Google Shape;314;p45"/>
          <p:cNvPicPr preferRelativeResize="0"/>
          <p:nvPr/>
        </p:nvPicPr>
        <p:blipFill>
          <a:blip r:embed="rId3">
            <a:alphaModFix/>
          </a:blip>
          <a:stretch>
            <a:fillRect/>
          </a:stretch>
        </p:blipFill>
        <p:spPr>
          <a:xfrm>
            <a:off x="758627" y="1474661"/>
            <a:ext cx="3138749" cy="3211640"/>
          </a:xfrm>
          <a:prstGeom prst="rect">
            <a:avLst/>
          </a:prstGeom>
          <a:noFill/>
          <a:ln>
            <a:noFill/>
          </a:ln>
        </p:spPr>
      </p:pic>
      <p:pic>
        <p:nvPicPr>
          <p:cNvPr id="315" name="Google Shape;315;p45"/>
          <p:cNvPicPr preferRelativeResize="0"/>
          <p:nvPr/>
        </p:nvPicPr>
        <p:blipFill>
          <a:blip r:embed="rId4">
            <a:alphaModFix/>
          </a:blip>
          <a:stretch>
            <a:fillRect/>
          </a:stretch>
        </p:blipFill>
        <p:spPr>
          <a:xfrm>
            <a:off x="5693551" y="1542800"/>
            <a:ext cx="3138750" cy="3143500"/>
          </a:xfrm>
          <a:prstGeom prst="rect">
            <a:avLst/>
          </a:prstGeom>
          <a:noFill/>
          <a:ln>
            <a:noFill/>
          </a:ln>
        </p:spPr>
      </p:pic>
      <p:cxnSp>
        <p:nvCxnSpPr>
          <p:cNvPr id="316" name="Google Shape;316;p45"/>
          <p:cNvCxnSpPr/>
          <p:nvPr/>
        </p:nvCxnSpPr>
        <p:spPr>
          <a:xfrm>
            <a:off x="4367513" y="3080475"/>
            <a:ext cx="855900" cy="0"/>
          </a:xfrm>
          <a:prstGeom prst="straightConnector1">
            <a:avLst/>
          </a:prstGeom>
          <a:noFill/>
          <a:ln w="38100" cap="flat" cmpd="sng">
            <a:solidFill>
              <a:schemeClr val="dk2"/>
            </a:solidFill>
            <a:prstDash val="solid"/>
            <a:round/>
            <a:headEnd type="none" w="med" len="med"/>
            <a:tailEnd type="triangle" w="med" len="med"/>
          </a:ln>
        </p:spPr>
      </p:cxnSp>
      <p:sp>
        <p:nvSpPr>
          <p:cNvPr id="317" name="Google Shape;317;p45"/>
          <p:cNvSpPr txBox="1"/>
          <p:nvPr/>
        </p:nvSpPr>
        <p:spPr>
          <a:xfrm>
            <a:off x="1952238" y="1074438"/>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a:t>
            </a:r>
            <a:endParaRPr>
              <a:latin typeface="Lato"/>
              <a:ea typeface="Lato"/>
              <a:cs typeface="Lato"/>
              <a:sym typeface="Lato"/>
            </a:endParaRPr>
          </a:p>
        </p:txBody>
      </p:sp>
      <p:sp>
        <p:nvSpPr>
          <p:cNvPr id="318" name="Google Shape;318;p45"/>
          <p:cNvSpPr txBox="1"/>
          <p:nvPr/>
        </p:nvSpPr>
        <p:spPr>
          <a:xfrm>
            <a:off x="7114775" y="1080013"/>
            <a:ext cx="7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a:t>
            </a:r>
            <a:endParaRPr>
              <a:latin typeface="Lato"/>
              <a:ea typeface="Lato"/>
              <a:cs typeface="Lato"/>
              <a:sym typeface="Lato"/>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Shape 2356"/>
        <p:cNvGrpSpPr/>
        <p:nvPr/>
      </p:nvGrpSpPr>
      <p:grpSpPr>
        <a:xfrm>
          <a:off x="0" y="0"/>
          <a:ext cx="0" cy="0"/>
          <a:chOff x="0" y="0"/>
          <a:chExt cx="0" cy="0"/>
        </a:xfrm>
      </p:grpSpPr>
      <p:sp>
        <p:nvSpPr>
          <p:cNvPr id="2357" name="Google Shape;2357;p27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workflow</a:t>
            </a:r>
            <a:endParaRPr/>
          </a:p>
        </p:txBody>
      </p:sp>
      <p:sp>
        <p:nvSpPr>
          <p:cNvPr id="2358" name="Google Shape;2358;p27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260</a:t>
            </a:fld>
            <a:endParaRPr/>
          </a:p>
        </p:txBody>
      </p:sp>
      <p:sp>
        <p:nvSpPr>
          <p:cNvPr id="2359" name="Google Shape;2359;p279"/>
          <p:cNvSpPr/>
          <p:nvPr/>
        </p:nvSpPr>
        <p:spPr>
          <a:xfrm>
            <a:off x="1301200" y="2089825"/>
            <a:ext cx="1362600" cy="742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Signal file configurations</a:t>
            </a:r>
            <a:endParaRPr/>
          </a:p>
        </p:txBody>
      </p:sp>
      <p:sp>
        <p:nvSpPr>
          <p:cNvPr id="2360" name="Google Shape;2360;p279"/>
          <p:cNvSpPr/>
          <p:nvPr/>
        </p:nvSpPr>
        <p:spPr>
          <a:xfrm>
            <a:off x="3890700" y="2089825"/>
            <a:ext cx="1362600" cy="742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Simulation codes</a:t>
            </a:r>
            <a:endParaRPr/>
          </a:p>
        </p:txBody>
      </p:sp>
      <p:sp>
        <p:nvSpPr>
          <p:cNvPr id="2361" name="Google Shape;2361;p279"/>
          <p:cNvSpPr/>
          <p:nvPr/>
        </p:nvSpPr>
        <p:spPr>
          <a:xfrm>
            <a:off x="6480200" y="2089825"/>
            <a:ext cx="1362600" cy="742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Ntuples </a:t>
            </a:r>
            <a:endParaRPr/>
          </a:p>
        </p:txBody>
      </p:sp>
      <p:cxnSp>
        <p:nvCxnSpPr>
          <p:cNvPr id="2362" name="Google Shape;2362;p279"/>
          <p:cNvCxnSpPr>
            <a:stCxn id="2359" idx="3"/>
            <a:endCxn id="2360" idx="1"/>
          </p:cNvCxnSpPr>
          <p:nvPr/>
        </p:nvCxnSpPr>
        <p:spPr>
          <a:xfrm>
            <a:off x="2663800" y="2461225"/>
            <a:ext cx="1227000" cy="0"/>
          </a:xfrm>
          <a:prstGeom prst="straightConnector1">
            <a:avLst/>
          </a:prstGeom>
          <a:noFill/>
          <a:ln w="9525" cap="flat" cmpd="sng">
            <a:solidFill>
              <a:schemeClr val="dk2"/>
            </a:solidFill>
            <a:prstDash val="solid"/>
            <a:round/>
            <a:headEnd type="none" w="med" len="med"/>
            <a:tailEnd type="triangle" w="med" len="med"/>
          </a:ln>
        </p:spPr>
      </p:cxnSp>
      <p:cxnSp>
        <p:nvCxnSpPr>
          <p:cNvPr id="2363" name="Google Shape;2363;p279"/>
          <p:cNvCxnSpPr/>
          <p:nvPr/>
        </p:nvCxnSpPr>
        <p:spPr>
          <a:xfrm>
            <a:off x="5253300" y="2461225"/>
            <a:ext cx="1227000" cy="0"/>
          </a:xfrm>
          <a:prstGeom prst="straightConnector1">
            <a:avLst/>
          </a:prstGeom>
          <a:noFill/>
          <a:ln w="9525" cap="flat" cmpd="sng">
            <a:solidFill>
              <a:schemeClr val="dk2"/>
            </a:solidFill>
            <a:prstDash val="solid"/>
            <a:round/>
            <a:headEnd type="none" w="med" len="med"/>
            <a:tailEnd type="triangle" w="med" len="med"/>
          </a:ln>
        </p:spPr>
      </p:cxnSp>
      <p:sp>
        <p:nvSpPr>
          <p:cNvPr id="2364" name="Google Shape;2364;p279"/>
          <p:cNvSpPr txBox="1"/>
          <p:nvPr/>
        </p:nvSpPr>
        <p:spPr>
          <a:xfrm>
            <a:off x="1301200" y="3124125"/>
            <a:ext cx="136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Simulation of Dark Brems.</a:t>
            </a:r>
            <a:endParaRPr>
              <a:latin typeface="Lato"/>
              <a:ea typeface="Lato"/>
              <a:cs typeface="Lato"/>
              <a:sym typeface="Lato"/>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Shape 2368"/>
        <p:cNvGrpSpPr/>
        <p:nvPr/>
      </p:nvGrpSpPr>
      <p:grpSpPr>
        <a:xfrm>
          <a:off x="0" y="0"/>
          <a:ext cx="0" cy="0"/>
          <a:chOff x="0" y="0"/>
          <a:chExt cx="0" cy="0"/>
        </a:xfrm>
      </p:grpSpPr>
      <p:sp>
        <p:nvSpPr>
          <p:cNvPr id="2369" name="Google Shape;2369;p28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Kalman filter</a:t>
            </a:r>
            <a:endParaRPr/>
          </a:p>
        </p:txBody>
      </p:sp>
      <p:sp>
        <p:nvSpPr>
          <p:cNvPr id="2370" name="Google Shape;2370;p2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71" name="Google Shape;2371;p28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Shape 2375"/>
        <p:cNvGrpSpPr/>
        <p:nvPr/>
      </p:nvGrpSpPr>
      <p:grpSpPr>
        <a:xfrm>
          <a:off x="0" y="0"/>
          <a:ext cx="0" cy="0"/>
          <a:chOff x="0" y="0"/>
          <a:chExt cx="0" cy="0"/>
        </a:xfrm>
      </p:grpSpPr>
      <p:sp>
        <p:nvSpPr>
          <p:cNvPr id="2376" name="Google Shape;2376;p28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262</a:t>
            </a:fld>
            <a:endParaRPr/>
          </a:p>
        </p:txBody>
      </p:sp>
      <p:pic>
        <p:nvPicPr>
          <p:cNvPr id="2377" name="Google Shape;2377;p281"/>
          <p:cNvPicPr preferRelativeResize="0"/>
          <p:nvPr/>
        </p:nvPicPr>
        <p:blipFill rotWithShape="1">
          <a:blip r:embed="rId3">
            <a:alphaModFix/>
          </a:blip>
          <a:srcRect t="2253" b="6146"/>
          <a:stretch/>
        </p:blipFill>
        <p:spPr>
          <a:xfrm>
            <a:off x="545387" y="448075"/>
            <a:ext cx="8053224" cy="417647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Shape 2381"/>
        <p:cNvGrpSpPr/>
        <p:nvPr/>
      </p:nvGrpSpPr>
      <p:grpSpPr>
        <a:xfrm>
          <a:off x="0" y="0"/>
          <a:ext cx="0" cy="0"/>
          <a:chOff x="0" y="0"/>
          <a:chExt cx="0" cy="0"/>
        </a:xfrm>
      </p:grpSpPr>
      <p:sp>
        <p:nvSpPr>
          <p:cNvPr id="2382" name="Google Shape;2382;p28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Different links</a:t>
            </a:r>
            <a:endParaRPr/>
          </a:p>
        </p:txBody>
      </p:sp>
      <p:sp>
        <p:nvSpPr>
          <p:cNvPr id="2383" name="Google Shape;2383;p2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en"/>
              <a:t>Thesis used to explore the reconstruction of SpinQuest:</a:t>
            </a:r>
            <a:endParaRPr/>
          </a:p>
          <a:p>
            <a:pPr marL="914400" lvl="1" indent="-304165" algn="l" rtl="0">
              <a:spcBef>
                <a:spcPts val="0"/>
              </a:spcBef>
              <a:spcAft>
                <a:spcPts val="0"/>
              </a:spcAft>
              <a:buSzPct val="100000"/>
              <a:buChar char="○"/>
            </a:pPr>
            <a:r>
              <a:rPr lang="en" u="sng">
                <a:solidFill>
                  <a:schemeClr val="hlink"/>
                </a:solidFill>
                <a:hlinkClick r:id="rId3"/>
              </a:rPr>
              <a:t>https://seaquest-docdb.fnal.gov/cgi-bin/RetrieveFile?docid=7759&amp;filename=CA_Thesis_Seaquest_Final.pdf&amp;version=4</a:t>
            </a:r>
            <a:endParaRPr/>
          </a:p>
          <a:p>
            <a:pPr marL="457200" lvl="0" indent="-325755" algn="l" rtl="0">
              <a:spcBef>
                <a:spcPts val="0"/>
              </a:spcBef>
              <a:spcAft>
                <a:spcPts val="0"/>
              </a:spcAft>
              <a:buSzPct val="100000"/>
              <a:buChar char="●"/>
            </a:pPr>
            <a:r>
              <a:rPr lang="en"/>
              <a:t>Instruction to install:</a:t>
            </a:r>
            <a:endParaRPr/>
          </a:p>
          <a:p>
            <a:pPr marL="914400" lvl="1" indent="-304165" algn="l" rtl="0">
              <a:spcBef>
                <a:spcPts val="0"/>
              </a:spcBef>
              <a:spcAft>
                <a:spcPts val="0"/>
              </a:spcAft>
              <a:buSzPct val="100000"/>
              <a:buChar char="○"/>
            </a:pPr>
            <a:r>
              <a:rPr lang="en" u="sng">
                <a:solidFill>
                  <a:schemeClr val="hlink"/>
                </a:solidFill>
                <a:hlinkClick r:id="rId4"/>
              </a:rPr>
              <a:t>https://github.com/cmantill/DarkQuest/blob/master/e1039-analysis/SimHits/README.MD</a:t>
            </a:r>
            <a:endParaRPr/>
          </a:p>
          <a:p>
            <a:pPr marL="457200" lvl="0" indent="-325755" algn="l" rtl="0">
              <a:spcBef>
                <a:spcPts val="0"/>
              </a:spcBef>
              <a:spcAft>
                <a:spcPts val="0"/>
              </a:spcAft>
              <a:buSzPct val="100000"/>
              <a:buChar char="●"/>
            </a:pPr>
            <a:r>
              <a:rPr lang="en"/>
              <a:t>Cristina’s DarkQuest repo:</a:t>
            </a:r>
            <a:endParaRPr/>
          </a:p>
          <a:p>
            <a:pPr marL="914400" lvl="1" indent="-304165" algn="l" rtl="0">
              <a:spcBef>
                <a:spcPts val="0"/>
              </a:spcBef>
              <a:spcAft>
                <a:spcPts val="0"/>
              </a:spcAft>
              <a:buSzPct val="100000"/>
              <a:buChar char="○"/>
            </a:pPr>
            <a:r>
              <a:rPr lang="en" u="sng">
                <a:solidFill>
                  <a:schemeClr val="hlink"/>
                </a:solidFill>
                <a:hlinkClick r:id="rId5"/>
              </a:rPr>
              <a:t>https://github.com/cmantill/DarkQuest</a:t>
            </a:r>
            <a:endParaRPr/>
          </a:p>
          <a:p>
            <a:pPr marL="457200" lvl="0" indent="-325755" algn="l" rtl="0">
              <a:spcBef>
                <a:spcPts val="0"/>
              </a:spcBef>
              <a:spcAft>
                <a:spcPts val="0"/>
              </a:spcAft>
              <a:buSzPct val="79946"/>
              <a:buChar char="●"/>
            </a:pPr>
            <a:r>
              <a:rPr lang="en"/>
              <a:t>Tracking examples file path: </a:t>
            </a:r>
            <a:r>
              <a:rPr lang="en" sz="1351">
                <a:solidFill>
                  <a:srgbClr val="85200C"/>
                </a:solidFill>
                <a:latin typeface="Courier New"/>
                <a:ea typeface="Courier New"/>
                <a:cs typeface="Courier New"/>
                <a:sym typeface="Courier New"/>
              </a:rPr>
              <a:t>/seaquest/users/cmantill/DarkQuest/e1039-analysis/SimHits/macro/*simana.root</a:t>
            </a:r>
            <a:endParaRPr sz="2251">
              <a:solidFill>
                <a:srgbClr val="85200C"/>
              </a:solidFill>
            </a:endParaRPr>
          </a:p>
        </p:txBody>
      </p:sp>
      <p:sp>
        <p:nvSpPr>
          <p:cNvPr id="2384" name="Google Shape;2384;p28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Shape 2388"/>
        <p:cNvGrpSpPr/>
        <p:nvPr/>
      </p:nvGrpSpPr>
      <p:grpSpPr>
        <a:xfrm>
          <a:off x="0" y="0"/>
          <a:ext cx="0" cy="0"/>
          <a:chOff x="0" y="0"/>
          <a:chExt cx="0" cy="0"/>
        </a:xfrm>
      </p:grpSpPr>
      <p:sp>
        <p:nvSpPr>
          <p:cNvPr id="2389" name="Google Shape;2389;p28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Input text files notation</a:t>
            </a:r>
            <a:endParaRPr/>
          </a:p>
        </p:txBody>
      </p:sp>
      <p:sp>
        <p:nvSpPr>
          <p:cNvPr id="2390" name="Google Shape;2390;p2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76200" marR="76200" lvl="0" indent="0" algn="l" rtl="0">
              <a:lnSpc>
                <a:spcPct val="150001"/>
              </a:lnSpc>
              <a:spcBef>
                <a:spcPts val="300"/>
              </a:spcBef>
              <a:spcAft>
                <a:spcPts val="0"/>
              </a:spcAft>
              <a:buNone/>
            </a:pPr>
            <a:r>
              <a:rPr lang="en" sz="1000">
                <a:latin typeface="Courier New"/>
                <a:ea typeface="Courier New"/>
                <a:cs typeface="Courier New"/>
                <a:sym typeface="Courier New"/>
              </a:rPr>
              <a:t>So these files are all simulation of a dark matter process, where a new dark photon (A') is produced. This particular production mechanism of the dark photon is called proton Bremsstrahlung (similar to the electron Bremsstrahlung of when an electron loses some of its energy and emits a photon), so we abbreviate it with "Brem". This is what "Brem" means in these files (edited)</a:t>
            </a:r>
            <a:endParaRPr sz="1000">
              <a:latin typeface="Courier New"/>
              <a:ea typeface="Courier New"/>
              <a:cs typeface="Courier New"/>
              <a:sym typeface="Courier New"/>
            </a:endParaRPr>
          </a:p>
          <a:p>
            <a:pPr marL="76200" marR="76200" lvl="0" indent="0" algn="l" rtl="0">
              <a:lnSpc>
                <a:spcPct val="150001"/>
              </a:lnSpc>
              <a:spcBef>
                <a:spcPts val="300"/>
              </a:spcBef>
              <a:spcAft>
                <a:spcPts val="0"/>
              </a:spcAft>
              <a:buNone/>
            </a:pPr>
            <a:endParaRPr sz="1000">
              <a:latin typeface="Courier New"/>
              <a:ea typeface="Courier New"/>
              <a:cs typeface="Courier New"/>
              <a:sym typeface="Courier New"/>
            </a:endParaRPr>
          </a:p>
          <a:p>
            <a:pPr marL="76200" marR="76200" lvl="0" indent="0" algn="l" rtl="0">
              <a:lnSpc>
                <a:spcPct val="150001"/>
              </a:lnSpc>
              <a:spcBef>
                <a:spcPts val="300"/>
              </a:spcBef>
              <a:spcAft>
                <a:spcPts val="0"/>
              </a:spcAft>
              <a:buNone/>
            </a:pPr>
            <a:r>
              <a:rPr lang="en" sz="1000">
                <a:latin typeface="Courier New"/>
                <a:ea typeface="Courier New"/>
                <a:cs typeface="Courier New"/>
                <a:sym typeface="Courier New"/>
              </a:rPr>
              <a:t>The second number is the mass of the A' particle in GeV, so we are looking for some "low mass" signals</a:t>
            </a:r>
            <a:endParaRPr sz="1000">
              <a:latin typeface="Courier New"/>
              <a:ea typeface="Courier New"/>
              <a:cs typeface="Courier New"/>
              <a:sym typeface="Courier New"/>
            </a:endParaRPr>
          </a:p>
          <a:p>
            <a:pPr marL="76200" marR="76200" lvl="0" indent="0" algn="l" rtl="0">
              <a:lnSpc>
                <a:spcPct val="150001"/>
              </a:lnSpc>
              <a:spcBef>
                <a:spcPts val="300"/>
              </a:spcBef>
              <a:spcAft>
                <a:spcPts val="0"/>
              </a:spcAft>
              <a:buNone/>
            </a:pPr>
            <a:endParaRPr sz="1000">
              <a:latin typeface="Courier New"/>
              <a:ea typeface="Courier New"/>
              <a:cs typeface="Courier New"/>
              <a:sym typeface="Courier New"/>
            </a:endParaRPr>
          </a:p>
          <a:p>
            <a:pPr marL="76200" marR="76200" lvl="0" indent="0" algn="l" rtl="0">
              <a:lnSpc>
                <a:spcPct val="150001"/>
              </a:lnSpc>
              <a:spcBef>
                <a:spcPts val="300"/>
              </a:spcBef>
              <a:spcAft>
                <a:spcPts val="0"/>
              </a:spcAft>
              <a:buNone/>
            </a:pPr>
            <a:r>
              <a:rPr lang="en" sz="1000">
                <a:latin typeface="Courier New"/>
                <a:ea typeface="Courier New"/>
                <a:cs typeface="Courier New"/>
                <a:sym typeface="Courier New"/>
              </a:rPr>
              <a:t>The z500_600 means that the A' is produced somewhere within 5-6 m  from where the proton hits the target</a:t>
            </a:r>
            <a:endParaRPr sz="1000">
              <a:latin typeface="Courier New"/>
              <a:ea typeface="Courier New"/>
              <a:cs typeface="Courier New"/>
              <a:sym typeface="Courier New"/>
            </a:endParaRPr>
          </a:p>
          <a:p>
            <a:pPr marL="76200" marR="76200" lvl="0" indent="0" algn="l" rtl="0">
              <a:lnSpc>
                <a:spcPct val="150001"/>
              </a:lnSpc>
              <a:spcBef>
                <a:spcPts val="300"/>
              </a:spcBef>
              <a:spcAft>
                <a:spcPts val="0"/>
              </a:spcAft>
              <a:buNone/>
            </a:pPr>
            <a:r>
              <a:rPr lang="en" sz="1000">
                <a:latin typeface="Courier New"/>
                <a:ea typeface="Courier New"/>
                <a:cs typeface="Courier New"/>
                <a:sym typeface="Courier New"/>
              </a:rPr>
              <a:t>and finally eps_-6 represents the mixing coupling (the strength of the interaction of the dark matter photon w. the normal photon) = 10^(-6).</a:t>
            </a:r>
            <a:endParaRPr sz="1000">
              <a:latin typeface="Courier New"/>
              <a:ea typeface="Courier New"/>
              <a:cs typeface="Courier New"/>
              <a:sym typeface="Courier New"/>
            </a:endParaRPr>
          </a:p>
          <a:p>
            <a:pPr marL="0" lvl="0" indent="0" algn="l" rtl="0">
              <a:spcBef>
                <a:spcPts val="300"/>
              </a:spcBef>
              <a:spcAft>
                <a:spcPts val="1200"/>
              </a:spcAft>
              <a:buNone/>
            </a:pPr>
            <a:endParaRPr sz="1900"/>
          </a:p>
        </p:txBody>
      </p:sp>
      <p:sp>
        <p:nvSpPr>
          <p:cNvPr id="2391" name="Google Shape;2391;p28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Shape 2395"/>
        <p:cNvGrpSpPr/>
        <p:nvPr/>
      </p:nvGrpSpPr>
      <p:grpSpPr>
        <a:xfrm>
          <a:off x="0" y="0"/>
          <a:ext cx="0" cy="0"/>
          <a:chOff x="0" y="0"/>
          <a:chExt cx="0" cy="0"/>
        </a:xfrm>
      </p:grpSpPr>
      <p:sp>
        <p:nvSpPr>
          <p:cNvPr id="2396" name="Google Shape;2396;p28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265</a:t>
            </a:fld>
            <a:endParaRPr/>
          </a:p>
        </p:txBody>
      </p:sp>
      <p:pic>
        <p:nvPicPr>
          <p:cNvPr id="2397" name="Google Shape;2397;p284"/>
          <p:cNvPicPr preferRelativeResize="0"/>
          <p:nvPr/>
        </p:nvPicPr>
        <p:blipFill>
          <a:blip r:embed="rId3">
            <a:alphaModFix/>
          </a:blip>
          <a:stretch>
            <a:fillRect/>
          </a:stretch>
        </p:blipFill>
        <p:spPr>
          <a:xfrm>
            <a:off x="2184975" y="1088275"/>
            <a:ext cx="5549533" cy="3821250"/>
          </a:xfrm>
          <a:prstGeom prst="rect">
            <a:avLst/>
          </a:prstGeom>
          <a:noFill/>
          <a:ln>
            <a:noFill/>
          </a:ln>
        </p:spPr>
      </p:pic>
      <p:pic>
        <p:nvPicPr>
          <p:cNvPr id="2398" name="Google Shape;2398;p284"/>
          <p:cNvPicPr preferRelativeResize="0"/>
          <p:nvPr/>
        </p:nvPicPr>
        <p:blipFill>
          <a:blip r:embed="rId3">
            <a:alphaModFix/>
          </a:blip>
          <a:stretch>
            <a:fillRect/>
          </a:stretch>
        </p:blipFill>
        <p:spPr>
          <a:xfrm>
            <a:off x="1390650" y="428625"/>
            <a:ext cx="6667500" cy="459105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Shape 2402"/>
        <p:cNvGrpSpPr/>
        <p:nvPr/>
      </p:nvGrpSpPr>
      <p:grpSpPr>
        <a:xfrm>
          <a:off x="0" y="0"/>
          <a:ext cx="0" cy="0"/>
          <a:chOff x="0" y="0"/>
          <a:chExt cx="0" cy="0"/>
        </a:xfrm>
      </p:grpSpPr>
      <p:sp>
        <p:nvSpPr>
          <p:cNvPr id="2403" name="Google Shape;2403;p28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266</a:t>
            </a:fld>
            <a:endParaRPr/>
          </a:p>
        </p:txBody>
      </p:sp>
      <p:pic>
        <p:nvPicPr>
          <p:cNvPr id="2404" name="Google Shape;2404;p285"/>
          <p:cNvPicPr preferRelativeResize="0"/>
          <p:nvPr/>
        </p:nvPicPr>
        <p:blipFill>
          <a:blip r:embed="rId3">
            <a:alphaModFix/>
          </a:blip>
          <a:stretch>
            <a:fillRect/>
          </a:stretch>
        </p:blipFill>
        <p:spPr>
          <a:xfrm>
            <a:off x="1238250" y="1475500"/>
            <a:ext cx="6667500" cy="2295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46"/>
          <p:cNvSpPr txBox="1">
            <a:spLocks noGrp="1"/>
          </p:cNvSpPr>
          <p:nvPr>
            <p:ph type="title"/>
          </p:nvPr>
        </p:nvSpPr>
        <p:spPr>
          <a:xfrm>
            <a:off x="311700" y="391350"/>
            <a:ext cx="55860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 residual (DC emulation off)</a:t>
            </a:r>
            <a:endParaRPr/>
          </a:p>
        </p:txBody>
      </p:sp>
      <p:sp>
        <p:nvSpPr>
          <p:cNvPr id="324" name="Google Shape;324;p4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325" name="Google Shape;325;p46"/>
          <p:cNvSpPr txBox="1"/>
          <p:nvPr/>
        </p:nvSpPr>
        <p:spPr>
          <a:xfrm>
            <a:off x="610225" y="1575050"/>
            <a:ext cx="10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Light mass</a:t>
            </a:r>
            <a:endParaRPr>
              <a:latin typeface="Lato"/>
              <a:ea typeface="Lato"/>
              <a:cs typeface="Lato"/>
              <a:sym typeface="Lato"/>
            </a:endParaRPr>
          </a:p>
        </p:txBody>
      </p:sp>
      <p:sp>
        <p:nvSpPr>
          <p:cNvPr id="326" name="Google Shape;326;p46"/>
          <p:cNvSpPr txBox="1"/>
          <p:nvPr/>
        </p:nvSpPr>
        <p:spPr>
          <a:xfrm>
            <a:off x="8030950" y="1727450"/>
            <a:ext cx="45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DY</a:t>
            </a:r>
            <a:endParaRPr>
              <a:latin typeface="Lato"/>
              <a:ea typeface="Lato"/>
              <a:cs typeface="Lato"/>
              <a:sym typeface="Lato"/>
            </a:endParaRPr>
          </a:p>
        </p:txBody>
      </p:sp>
      <p:sp>
        <p:nvSpPr>
          <p:cNvPr id="327" name="Google Shape;327;p46"/>
          <p:cNvSpPr txBox="1"/>
          <p:nvPr/>
        </p:nvSpPr>
        <p:spPr>
          <a:xfrm>
            <a:off x="2822125" y="1575050"/>
            <a:ext cx="131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Medium mass</a:t>
            </a:r>
            <a:endParaRPr>
              <a:latin typeface="Lato"/>
              <a:ea typeface="Lato"/>
              <a:cs typeface="Lato"/>
              <a:sym typeface="Lato"/>
            </a:endParaRPr>
          </a:p>
        </p:txBody>
      </p:sp>
      <p:sp>
        <p:nvSpPr>
          <p:cNvPr id="328" name="Google Shape;328;p46"/>
          <p:cNvSpPr txBox="1"/>
          <p:nvPr/>
        </p:nvSpPr>
        <p:spPr>
          <a:xfrm>
            <a:off x="5228400" y="1575050"/>
            <a:ext cx="115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Heavy mass</a:t>
            </a:r>
            <a:endParaRPr>
              <a:latin typeface="Lato"/>
              <a:ea typeface="Lato"/>
              <a:cs typeface="Lato"/>
              <a:sym typeface="Lato"/>
            </a:endParaRPr>
          </a:p>
        </p:txBody>
      </p:sp>
      <p:pic>
        <p:nvPicPr>
          <p:cNvPr id="329" name="Google Shape;329;p46"/>
          <p:cNvPicPr preferRelativeResize="0"/>
          <p:nvPr/>
        </p:nvPicPr>
        <p:blipFill>
          <a:blip r:embed="rId3">
            <a:alphaModFix/>
          </a:blip>
          <a:stretch>
            <a:fillRect/>
          </a:stretch>
        </p:blipFill>
        <p:spPr>
          <a:xfrm>
            <a:off x="6922290" y="2048425"/>
            <a:ext cx="2146660" cy="2098950"/>
          </a:xfrm>
          <a:prstGeom prst="rect">
            <a:avLst/>
          </a:prstGeom>
          <a:noFill/>
          <a:ln>
            <a:noFill/>
          </a:ln>
        </p:spPr>
      </p:pic>
      <p:pic>
        <p:nvPicPr>
          <p:cNvPr id="330" name="Google Shape;330;p46"/>
          <p:cNvPicPr preferRelativeResize="0"/>
          <p:nvPr/>
        </p:nvPicPr>
        <p:blipFill>
          <a:blip r:embed="rId4">
            <a:alphaModFix/>
          </a:blip>
          <a:stretch>
            <a:fillRect/>
          </a:stretch>
        </p:blipFill>
        <p:spPr>
          <a:xfrm>
            <a:off x="4572000" y="2048425"/>
            <a:ext cx="2098950" cy="2098950"/>
          </a:xfrm>
          <a:prstGeom prst="rect">
            <a:avLst/>
          </a:prstGeom>
          <a:noFill/>
          <a:ln>
            <a:noFill/>
          </a:ln>
        </p:spPr>
      </p:pic>
      <p:pic>
        <p:nvPicPr>
          <p:cNvPr id="331" name="Google Shape;331;p46"/>
          <p:cNvPicPr preferRelativeResize="0"/>
          <p:nvPr/>
        </p:nvPicPr>
        <p:blipFill>
          <a:blip r:embed="rId5">
            <a:alphaModFix/>
          </a:blip>
          <a:stretch>
            <a:fillRect/>
          </a:stretch>
        </p:blipFill>
        <p:spPr>
          <a:xfrm>
            <a:off x="2221700" y="2048425"/>
            <a:ext cx="2098950" cy="2098950"/>
          </a:xfrm>
          <a:prstGeom prst="rect">
            <a:avLst/>
          </a:prstGeom>
          <a:noFill/>
          <a:ln>
            <a:noFill/>
          </a:ln>
        </p:spPr>
      </p:pic>
      <p:pic>
        <p:nvPicPr>
          <p:cNvPr id="332" name="Google Shape;332;p46"/>
          <p:cNvPicPr preferRelativeResize="0"/>
          <p:nvPr/>
        </p:nvPicPr>
        <p:blipFill>
          <a:blip r:embed="rId6">
            <a:alphaModFix/>
          </a:blip>
          <a:stretch>
            <a:fillRect/>
          </a:stretch>
        </p:blipFill>
        <p:spPr>
          <a:xfrm>
            <a:off x="152400" y="2127650"/>
            <a:ext cx="1916901" cy="19169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311700" y="391350"/>
            <a:ext cx="50640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 residual (DC emulation on)</a:t>
            </a:r>
            <a:endParaRPr/>
          </a:p>
        </p:txBody>
      </p:sp>
      <p:sp>
        <p:nvSpPr>
          <p:cNvPr id="338" name="Google Shape;338;p4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339" name="Google Shape;339;p47"/>
          <p:cNvSpPr txBox="1"/>
          <p:nvPr/>
        </p:nvSpPr>
        <p:spPr>
          <a:xfrm>
            <a:off x="610225" y="1575050"/>
            <a:ext cx="10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Light mass</a:t>
            </a:r>
            <a:endParaRPr>
              <a:latin typeface="Lato"/>
              <a:ea typeface="Lato"/>
              <a:cs typeface="Lato"/>
              <a:sym typeface="Lato"/>
            </a:endParaRPr>
          </a:p>
        </p:txBody>
      </p:sp>
      <p:sp>
        <p:nvSpPr>
          <p:cNvPr id="340" name="Google Shape;340;p47"/>
          <p:cNvSpPr txBox="1"/>
          <p:nvPr/>
        </p:nvSpPr>
        <p:spPr>
          <a:xfrm>
            <a:off x="7824550" y="1575050"/>
            <a:ext cx="45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DY</a:t>
            </a:r>
            <a:endParaRPr>
              <a:latin typeface="Lato"/>
              <a:ea typeface="Lato"/>
              <a:cs typeface="Lato"/>
              <a:sym typeface="Lato"/>
            </a:endParaRPr>
          </a:p>
        </p:txBody>
      </p:sp>
      <p:sp>
        <p:nvSpPr>
          <p:cNvPr id="341" name="Google Shape;341;p47"/>
          <p:cNvSpPr txBox="1"/>
          <p:nvPr/>
        </p:nvSpPr>
        <p:spPr>
          <a:xfrm>
            <a:off x="2822125" y="1575050"/>
            <a:ext cx="131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Medium mass</a:t>
            </a:r>
            <a:endParaRPr>
              <a:latin typeface="Lato"/>
              <a:ea typeface="Lato"/>
              <a:cs typeface="Lato"/>
              <a:sym typeface="Lato"/>
            </a:endParaRPr>
          </a:p>
        </p:txBody>
      </p:sp>
      <p:sp>
        <p:nvSpPr>
          <p:cNvPr id="342" name="Google Shape;342;p47"/>
          <p:cNvSpPr txBox="1"/>
          <p:nvPr/>
        </p:nvSpPr>
        <p:spPr>
          <a:xfrm>
            <a:off x="5228400" y="1575050"/>
            <a:ext cx="115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Heavy mass</a:t>
            </a:r>
            <a:endParaRPr>
              <a:latin typeface="Lato"/>
              <a:ea typeface="Lato"/>
              <a:cs typeface="Lato"/>
              <a:sym typeface="Lato"/>
            </a:endParaRPr>
          </a:p>
        </p:txBody>
      </p:sp>
      <p:pic>
        <p:nvPicPr>
          <p:cNvPr id="343" name="Google Shape;343;p47"/>
          <p:cNvPicPr preferRelativeResize="0"/>
          <p:nvPr/>
        </p:nvPicPr>
        <p:blipFill>
          <a:blip r:embed="rId3">
            <a:alphaModFix/>
          </a:blip>
          <a:stretch>
            <a:fillRect/>
          </a:stretch>
        </p:blipFill>
        <p:spPr>
          <a:xfrm>
            <a:off x="74788" y="1975250"/>
            <a:ext cx="2029226" cy="1984125"/>
          </a:xfrm>
          <a:prstGeom prst="rect">
            <a:avLst/>
          </a:prstGeom>
          <a:noFill/>
          <a:ln>
            <a:noFill/>
          </a:ln>
        </p:spPr>
      </p:pic>
      <p:pic>
        <p:nvPicPr>
          <p:cNvPr id="344" name="Google Shape;344;p47"/>
          <p:cNvPicPr preferRelativeResize="0"/>
          <p:nvPr/>
        </p:nvPicPr>
        <p:blipFill>
          <a:blip r:embed="rId4">
            <a:alphaModFix/>
          </a:blip>
          <a:stretch>
            <a:fillRect/>
          </a:stretch>
        </p:blipFill>
        <p:spPr>
          <a:xfrm>
            <a:off x="2307147" y="1975241"/>
            <a:ext cx="2029226" cy="1984133"/>
          </a:xfrm>
          <a:prstGeom prst="rect">
            <a:avLst/>
          </a:prstGeom>
          <a:noFill/>
          <a:ln>
            <a:noFill/>
          </a:ln>
        </p:spPr>
      </p:pic>
      <p:pic>
        <p:nvPicPr>
          <p:cNvPr id="345" name="Google Shape;345;p47"/>
          <p:cNvPicPr preferRelativeResize="0"/>
          <p:nvPr/>
        </p:nvPicPr>
        <p:blipFill>
          <a:blip r:embed="rId5">
            <a:alphaModFix/>
          </a:blip>
          <a:stretch>
            <a:fillRect/>
          </a:stretch>
        </p:blipFill>
        <p:spPr>
          <a:xfrm>
            <a:off x="4654349" y="1975250"/>
            <a:ext cx="2029226" cy="1984133"/>
          </a:xfrm>
          <a:prstGeom prst="rect">
            <a:avLst/>
          </a:prstGeom>
          <a:noFill/>
          <a:ln>
            <a:noFill/>
          </a:ln>
        </p:spPr>
      </p:pic>
      <p:pic>
        <p:nvPicPr>
          <p:cNvPr id="346" name="Google Shape;346;p47"/>
          <p:cNvPicPr preferRelativeResize="0"/>
          <p:nvPr/>
        </p:nvPicPr>
        <p:blipFill>
          <a:blip r:embed="rId6">
            <a:alphaModFix/>
          </a:blip>
          <a:stretch>
            <a:fillRect/>
          </a:stretch>
        </p:blipFill>
        <p:spPr>
          <a:xfrm>
            <a:off x="6962375" y="1975250"/>
            <a:ext cx="2029224" cy="20292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Pz res (medium mass) </a:t>
            </a:r>
            <a:endParaRPr/>
          </a:p>
        </p:txBody>
      </p:sp>
      <p:sp>
        <p:nvSpPr>
          <p:cNvPr id="352" name="Google Shape;352;p4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353" name="Google Shape;353;p48"/>
          <p:cNvSpPr txBox="1"/>
          <p:nvPr/>
        </p:nvSpPr>
        <p:spPr>
          <a:xfrm>
            <a:off x="1455738" y="1083225"/>
            <a:ext cx="89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a:t>
            </a:r>
            <a:endParaRPr>
              <a:latin typeface="Lato"/>
              <a:ea typeface="Lato"/>
              <a:cs typeface="Lato"/>
              <a:sym typeface="Lato"/>
            </a:endParaRPr>
          </a:p>
        </p:txBody>
      </p:sp>
      <p:sp>
        <p:nvSpPr>
          <p:cNvPr id="354" name="Google Shape;354;p48"/>
          <p:cNvSpPr txBox="1"/>
          <p:nvPr/>
        </p:nvSpPr>
        <p:spPr>
          <a:xfrm>
            <a:off x="6681213" y="1149000"/>
            <a:ext cx="89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a:t>
            </a:r>
            <a:endParaRPr>
              <a:latin typeface="Lato"/>
              <a:ea typeface="Lato"/>
              <a:cs typeface="Lato"/>
              <a:sym typeface="Lato"/>
            </a:endParaRPr>
          </a:p>
        </p:txBody>
      </p:sp>
      <p:pic>
        <p:nvPicPr>
          <p:cNvPr id="355" name="Google Shape;355;p48"/>
          <p:cNvPicPr preferRelativeResize="0"/>
          <p:nvPr/>
        </p:nvPicPr>
        <p:blipFill>
          <a:blip r:embed="rId3">
            <a:alphaModFix/>
          </a:blip>
          <a:stretch>
            <a:fillRect/>
          </a:stretch>
        </p:blipFill>
        <p:spPr>
          <a:xfrm>
            <a:off x="222653" y="1549200"/>
            <a:ext cx="3363785" cy="3441900"/>
          </a:xfrm>
          <a:prstGeom prst="rect">
            <a:avLst/>
          </a:prstGeom>
          <a:noFill/>
          <a:ln>
            <a:noFill/>
          </a:ln>
        </p:spPr>
      </p:pic>
      <p:pic>
        <p:nvPicPr>
          <p:cNvPr id="356" name="Google Shape;356;p48"/>
          <p:cNvPicPr preferRelativeResize="0"/>
          <p:nvPr/>
        </p:nvPicPr>
        <p:blipFill>
          <a:blip r:embed="rId4">
            <a:alphaModFix/>
          </a:blip>
          <a:stretch>
            <a:fillRect/>
          </a:stretch>
        </p:blipFill>
        <p:spPr>
          <a:xfrm>
            <a:off x="5205738" y="1625400"/>
            <a:ext cx="3284523" cy="3289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97" name="Google Shape;9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1D distribution of fraction of shared hits between DC off and DC on</a:t>
            </a:r>
            <a:endParaRPr/>
          </a:p>
          <a:p>
            <a:pPr marL="457200" lvl="0" indent="-342900" algn="l" rtl="0">
              <a:spcBef>
                <a:spcPts val="0"/>
              </a:spcBef>
              <a:spcAft>
                <a:spcPts val="0"/>
              </a:spcAft>
              <a:buSzPts val="1800"/>
              <a:buChar char="●"/>
            </a:pPr>
            <a:r>
              <a:rPr lang="en"/>
              <a:t>Tracklet pz - truth pz w.r.t to hit shared fraction</a:t>
            </a:r>
            <a:endParaRPr/>
          </a:p>
        </p:txBody>
      </p:sp>
      <p:sp>
        <p:nvSpPr>
          <p:cNvPr id="98" name="Google Shape;98;p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1" name="Google Shape;361;p4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Pz res (</a:t>
            </a:r>
            <a:r>
              <a:rPr lang="en">
                <a:solidFill>
                  <a:srgbClr val="E69138"/>
                </a:solidFill>
              </a:rPr>
              <a:t>medium mass</a:t>
            </a:r>
            <a:r>
              <a:rPr lang="en"/>
              <a:t>) – individual muon – DC on</a:t>
            </a:r>
            <a:endParaRPr/>
          </a:p>
        </p:txBody>
      </p:sp>
      <p:sp>
        <p:nvSpPr>
          <p:cNvPr id="362" name="Google Shape;362;p4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363" name="Google Shape;363;p49"/>
          <p:cNvPicPr preferRelativeResize="0"/>
          <p:nvPr/>
        </p:nvPicPr>
        <p:blipFill>
          <a:blip r:embed="rId3">
            <a:alphaModFix/>
          </a:blip>
          <a:stretch>
            <a:fillRect/>
          </a:stretch>
        </p:blipFill>
        <p:spPr>
          <a:xfrm>
            <a:off x="954324" y="1900172"/>
            <a:ext cx="3107499" cy="3112203"/>
          </a:xfrm>
          <a:prstGeom prst="rect">
            <a:avLst/>
          </a:prstGeom>
          <a:noFill/>
          <a:ln>
            <a:noFill/>
          </a:ln>
        </p:spPr>
      </p:pic>
      <p:pic>
        <p:nvPicPr>
          <p:cNvPr id="364" name="Google Shape;364;p49"/>
          <p:cNvPicPr preferRelativeResize="0"/>
          <p:nvPr/>
        </p:nvPicPr>
        <p:blipFill>
          <a:blip r:embed="rId4">
            <a:alphaModFix/>
          </a:blip>
          <a:stretch>
            <a:fillRect/>
          </a:stretch>
        </p:blipFill>
        <p:spPr>
          <a:xfrm>
            <a:off x="5329273" y="1900175"/>
            <a:ext cx="3107499" cy="3112200"/>
          </a:xfrm>
          <a:prstGeom prst="rect">
            <a:avLst/>
          </a:prstGeom>
          <a:noFill/>
          <a:ln>
            <a:noFill/>
          </a:ln>
        </p:spPr>
      </p:pic>
      <p:sp>
        <p:nvSpPr>
          <p:cNvPr id="365" name="Google Shape;365;p49"/>
          <p:cNvSpPr txBox="1"/>
          <p:nvPr/>
        </p:nvSpPr>
        <p:spPr>
          <a:xfrm>
            <a:off x="1951950" y="141962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p_muon</a:t>
            </a:r>
            <a:endParaRPr>
              <a:latin typeface="Lato"/>
              <a:ea typeface="Lato"/>
              <a:cs typeface="Lato"/>
              <a:sym typeface="Lato"/>
            </a:endParaRPr>
          </a:p>
        </p:txBody>
      </p:sp>
      <p:sp>
        <p:nvSpPr>
          <p:cNvPr id="366" name="Google Shape;366;p49"/>
          <p:cNvSpPr txBox="1"/>
          <p:nvPr/>
        </p:nvSpPr>
        <p:spPr>
          <a:xfrm>
            <a:off x="6655500" y="149997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n_muon</a:t>
            </a:r>
            <a:endParaRPr>
              <a:latin typeface="Lato"/>
              <a:ea typeface="Lato"/>
              <a:cs typeface="Lato"/>
              <a:sym typeface="Lato"/>
            </a:endParaRPr>
          </a:p>
        </p:txBody>
      </p:sp>
      <p:sp>
        <p:nvSpPr>
          <p:cNvPr id="367" name="Google Shape;367;p49"/>
          <p:cNvSpPr txBox="1"/>
          <p:nvPr/>
        </p:nvSpPr>
        <p:spPr>
          <a:xfrm>
            <a:off x="2118975" y="1503125"/>
            <a:ext cx="601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Pz res (</a:t>
            </a:r>
            <a:r>
              <a:rPr lang="en">
                <a:solidFill>
                  <a:srgbClr val="00FF00"/>
                </a:solidFill>
              </a:rPr>
              <a:t>light mass</a:t>
            </a:r>
            <a:r>
              <a:rPr lang="en"/>
              <a:t>) – individual muon – DC on</a:t>
            </a:r>
            <a:endParaRPr/>
          </a:p>
        </p:txBody>
      </p:sp>
      <p:sp>
        <p:nvSpPr>
          <p:cNvPr id="373" name="Google Shape;373;p5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374" name="Google Shape;374;p50"/>
          <p:cNvSpPr txBox="1"/>
          <p:nvPr/>
        </p:nvSpPr>
        <p:spPr>
          <a:xfrm>
            <a:off x="1951950" y="141962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p_muon</a:t>
            </a:r>
            <a:endParaRPr>
              <a:latin typeface="Lato"/>
              <a:ea typeface="Lato"/>
              <a:cs typeface="Lato"/>
              <a:sym typeface="Lato"/>
            </a:endParaRPr>
          </a:p>
        </p:txBody>
      </p:sp>
      <p:sp>
        <p:nvSpPr>
          <p:cNvPr id="375" name="Google Shape;375;p50"/>
          <p:cNvSpPr txBox="1"/>
          <p:nvPr/>
        </p:nvSpPr>
        <p:spPr>
          <a:xfrm>
            <a:off x="6655500" y="149997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n_muon</a:t>
            </a:r>
            <a:endParaRPr>
              <a:latin typeface="Lato"/>
              <a:ea typeface="Lato"/>
              <a:cs typeface="Lato"/>
              <a:sym typeface="Lato"/>
            </a:endParaRPr>
          </a:p>
        </p:txBody>
      </p:sp>
      <p:sp>
        <p:nvSpPr>
          <p:cNvPr id="376" name="Google Shape;376;p50"/>
          <p:cNvSpPr txBox="1"/>
          <p:nvPr/>
        </p:nvSpPr>
        <p:spPr>
          <a:xfrm>
            <a:off x="2118975" y="1503125"/>
            <a:ext cx="601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77" name="Google Shape;377;p50"/>
          <p:cNvPicPr preferRelativeResize="0"/>
          <p:nvPr/>
        </p:nvPicPr>
        <p:blipFill>
          <a:blip r:embed="rId3">
            <a:alphaModFix/>
          </a:blip>
          <a:stretch>
            <a:fillRect/>
          </a:stretch>
        </p:blipFill>
        <p:spPr>
          <a:xfrm>
            <a:off x="5571275" y="1900175"/>
            <a:ext cx="2868763" cy="2935375"/>
          </a:xfrm>
          <a:prstGeom prst="rect">
            <a:avLst/>
          </a:prstGeom>
          <a:noFill/>
          <a:ln>
            <a:noFill/>
          </a:ln>
        </p:spPr>
      </p:pic>
      <p:pic>
        <p:nvPicPr>
          <p:cNvPr id="378" name="Google Shape;378;p50"/>
          <p:cNvPicPr preferRelativeResize="0"/>
          <p:nvPr/>
        </p:nvPicPr>
        <p:blipFill>
          <a:blip r:embed="rId4">
            <a:alphaModFix/>
          </a:blip>
          <a:stretch>
            <a:fillRect/>
          </a:stretch>
        </p:blipFill>
        <p:spPr>
          <a:xfrm>
            <a:off x="1076275" y="1819825"/>
            <a:ext cx="2868763" cy="2935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Pz res (medium mass) – </a:t>
            </a:r>
            <a:r>
              <a:rPr lang="en" u="sng"/>
              <a:t>prefit pz –</a:t>
            </a:r>
            <a:r>
              <a:rPr lang="en"/>
              <a:t> DC on</a:t>
            </a:r>
            <a:endParaRPr/>
          </a:p>
        </p:txBody>
      </p:sp>
      <p:sp>
        <p:nvSpPr>
          <p:cNvPr id="384" name="Google Shape;384;p5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
        <p:nvSpPr>
          <p:cNvPr id="385" name="Google Shape;385;p51"/>
          <p:cNvSpPr txBox="1"/>
          <p:nvPr/>
        </p:nvSpPr>
        <p:spPr>
          <a:xfrm>
            <a:off x="1951950" y="141962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p_muon</a:t>
            </a:r>
            <a:endParaRPr>
              <a:latin typeface="Lato"/>
              <a:ea typeface="Lato"/>
              <a:cs typeface="Lato"/>
              <a:sym typeface="Lato"/>
            </a:endParaRPr>
          </a:p>
        </p:txBody>
      </p:sp>
      <p:sp>
        <p:nvSpPr>
          <p:cNvPr id="386" name="Google Shape;386;p51"/>
          <p:cNvSpPr txBox="1"/>
          <p:nvPr/>
        </p:nvSpPr>
        <p:spPr>
          <a:xfrm>
            <a:off x="6655500" y="149997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n_muon</a:t>
            </a:r>
            <a:endParaRPr>
              <a:latin typeface="Lato"/>
              <a:ea typeface="Lato"/>
              <a:cs typeface="Lato"/>
              <a:sym typeface="Lato"/>
            </a:endParaRPr>
          </a:p>
        </p:txBody>
      </p:sp>
      <p:sp>
        <p:nvSpPr>
          <p:cNvPr id="387" name="Google Shape;387;p51"/>
          <p:cNvSpPr txBox="1"/>
          <p:nvPr/>
        </p:nvSpPr>
        <p:spPr>
          <a:xfrm>
            <a:off x="2108525" y="1419625"/>
            <a:ext cx="601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88" name="Google Shape;388;p51"/>
          <p:cNvPicPr preferRelativeResize="0"/>
          <p:nvPr/>
        </p:nvPicPr>
        <p:blipFill>
          <a:blip r:embed="rId3">
            <a:alphaModFix/>
          </a:blip>
          <a:stretch>
            <a:fillRect/>
          </a:stretch>
        </p:blipFill>
        <p:spPr>
          <a:xfrm>
            <a:off x="674300" y="2013975"/>
            <a:ext cx="2930935" cy="2935375"/>
          </a:xfrm>
          <a:prstGeom prst="rect">
            <a:avLst/>
          </a:prstGeom>
          <a:noFill/>
          <a:ln>
            <a:noFill/>
          </a:ln>
        </p:spPr>
      </p:pic>
      <p:pic>
        <p:nvPicPr>
          <p:cNvPr id="389" name="Google Shape;389;p51"/>
          <p:cNvPicPr preferRelativeResize="0"/>
          <p:nvPr/>
        </p:nvPicPr>
        <p:blipFill>
          <a:blip r:embed="rId4">
            <a:alphaModFix/>
          </a:blip>
          <a:stretch>
            <a:fillRect/>
          </a:stretch>
        </p:blipFill>
        <p:spPr>
          <a:xfrm>
            <a:off x="5312960" y="1958650"/>
            <a:ext cx="2934080" cy="2938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93"/>
        <p:cNvGrpSpPr/>
        <p:nvPr/>
      </p:nvGrpSpPr>
      <p:grpSpPr>
        <a:xfrm>
          <a:off x="0" y="0"/>
          <a:ext cx="0" cy="0"/>
          <a:chOff x="0" y="0"/>
          <a:chExt cx="0" cy="0"/>
        </a:xfrm>
      </p:grpSpPr>
      <p:sp>
        <p:nvSpPr>
          <p:cNvPr id="394" name="Google Shape;394;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Pz res (medium mass) – </a:t>
            </a:r>
            <a:r>
              <a:rPr lang="en" u="sng"/>
              <a:t>prefit pz –</a:t>
            </a:r>
            <a:r>
              <a:rPr lang="en"/>
              <a:t> DC off</a:t>
            </a:r>
            <a:endParaRPr/>
          </a:p>
        </p:txBody>
      </p:sp>
      <p:sp>
        <p:nvSpPr>
          <p:cNvPr id="395" name="Google Shape;395;p5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396" name="Google Shape;396;p52"/>
          <p:cNvSpPr txBox="1"/>
          <p:nvPr/>
        </p:nvSpPr>
        <p:spPr>
          <a:xfrm>
            <a:off x="1951950" y="141962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p_muon</a:t>
            </a:r>
            <a:endParaRPr>
              <a:latin typeface="Lato"/>
              <a:ea typeface="Lato"/>
              <a:cs typeface="Lato"/>
              <a:sym typeface="Lato"/>
            </a:endParaRPr>
          </a:p>
        </p:txBody>
      </p:sp>
      <p:sp>
        <p:nvSpPr>
          <p:cNvPr id="397" name="Google Shape;397;p52"/>
          <p:cNvSpPr txBox="1"/>
          <p:nvPr/>
        </p:nvSpPr>
        <p:spPr>
          <a:xfrm>
            <a:off x="6655500" y="149997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n_muon</a:t>
            </a:r>
            <a:endParaRPr>
              <a:latin typeface="Lato"/>
              <a:ea typeface="Lato"/>
              <a:cs typeface="Lato"/>
              <a:sym typeface="Lato"/>
            </a:endParaRPr>
          </a:p>
        </p:txBody>
      </p:sp>
      <p:sp>
        <p:nvSpPr>
          <p:cNvPr id="398" name="Google Shape;398;p52"/>
          <p:cNvSpPr txBox="1"/>
          <p:nvPr/>
        </p:nvSpPr>
        <p:spPr>
          <a:xfrm>
            <a:off x="2108525" y="1419625"/>
            <a:ext cx="601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99" name="Google Shape;399;p52"/>
          <p:cNvPicPr preferRelativeResize="0"/>
          <p:nvPr/>
        </p:nvPicPr>
        <p:blipFill>
          <a:blip r:embed="rId3">
            <a:alphaModFix/>
          </a:blip>
          <a:stretch>
            <a:fillRect/>
          </a:stretch>
        </p:blipFill>
        <p:spPr>
          <a:xfrm>
            <a:off x="5475950" y="1900175"/>
            <a:ext cx="3014307" cy="3018875"/>
          </a:xfrm>
          <a:prstGeom prst="rect">
            <a:avLst/>
          </a:prstGeom>
          <a:noFill/>
          <a:ln>
            <a:noFill/>
          </a:ln>
        </p:spPr>
      </p:pic>
      <p:pic>
        <p:nvPicPr>
          <p:cNvPr id="400" name="Google Shape;400;p52"/>
          <p:cNvPicPr preferRelativeResize="0"/>
          <p:nvPr/>
        </p:nvPicPr>
        <p:blipFill>
          <a:blip r:embed="rId4">
            <a:alphaModFix/>
          </a:blip>
          <a:stretch>
            <a:fillRect/>
          </a:stretch>
        </p:blipFill>
        <p:spPr>
          <a:xfrm>
            <a:off x="914450" y="1900175"/>
            <a:ext cx="3014307" cy="3018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04"/>
        <p:cNvGrpSpPr/>
        <p:nvPr/>
      </p:nvGrpSpPr>
      <p:grpSpPr>
        <a:xfrm>
          <a:off x="0" y="0"/>
          <a:ext cx="0" cy="0"/>
          <a:chOff x="0" y="0"/>
          <a:chExt cx="0" cy="0"/>
        </a:xfrm>
      </p:grpSpPr>
      <p:sp>
        <p:nvSpPr>
          <p:cNvPr id="405" name="Google Shape;405;p5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Pz res (drell yan) </a:t>
            </a:r>
            <a:endParaRPr/>
          </a:p>
        </p:txBody>
      </p:sp>
      <p:sp>
        <p:nvSpPr>
          <p:cNvPr id="406" name="Google Shape;406;p5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407" name="Google Shape;407;p53"/>
          <p:cNvSpPr txBox="1"/>
          <p:nvPr/>
        </p:nvSpPr>
        <p:spPr>
          <a:xfrm>
            <a:off x="1605313" y="1229100"/>
            <a:ext cx="89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a:t>
            </a:r>
            <a:endParaRPr>
              <a:latin typeface="Lato"/>
              <a:ea typeface="Lato"/>
              <a:cs typeface="Lato"/>
              <a:sym typeface="Lato"/>
            </a:endParaRPr>
          </a:p>
        </p:txBody>
      </p:sp>
      <p:sp>
        <p:nvSpPr>
          <p:cNvPr id="408" name="Google Shape;408;p53"/>
          <p:cNvSpPr txBox="1"/>
          <p:nvPr/>
        </p:nvSpPr>
        <p:spPr>
          <a:xfrm>
            <a:off x="6785588" y="1280550"/>
            <a:ext cx="89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a:t>
            </a:r>
            <a:endParaRPr>
              <a:latin typeface="Lato"/>
              <a:ea typeface="Lato"/>
              <a:cs typeface="Lato"/>
              <a:sym typeface="Lato"/>
            </a:endParaRPr>
          </a:p>
        </p:txBody>
      </p:sp>
      <p:pic>
        <p:nvPicPr>
          <p:cNvPr id="409" name="Google Shape;409;p53"/>
          <p:cNvPicPr preferRelativeResize="0"/>
          <p:nvPr/>
        </p:nvPicPr>
        <p:blipFill>
          <a:blip r:embed="rId3">
            <a:alphaModFix/>
          </a:blip>
          <a:stretch>
            <a:fillRect/>
          </a:stretch>
        </p:blipFill>
        <p:spPr>
          <a:xfrm>
            <a:off x="375776" y="1629300"/>
            <a:ext cx="3356701" cy="3361800"/>
          </a:xfrm>
          <a:prstGeom prst="rect">
            <a:avLst/>
          </a:prstGeom>
          <a:noFill/>
          <a:ln>
            <a:noFill/>
          </a:ln>
        </p:spPr>
      </p:pic>
      <p:pic>
        <p:nvPicPr>
          <p:cNvPr id="410" name="Google Shape;410;p53"/>
          <p:cNvPicPr preferRelativeResize="0"/>
          <p:nvPr/>
        </p:nvPicPr>
        <p:blipFill>
          <a:blip r:embed="rId4">
            <a:alphaModFix/>
          </a:blip>
          <a:stretch>
            <a:fillRect/>
          </a:stretch>
        </p:blipFill>
        <p:spPr>
          <a:xfrm>
            <a:off x="5289414" y="1680750"/>
            <a:ext cx="3284523" cy="3289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5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Pz res (drell yan) – individual muon</a:t>
            </a:r>
            <a:endParaRPr/>
          </a:p>
        </p:txBody>
      </p:sp>
      <p:sp>
        <p:nvSpPr>
          <p:cNvPr id="416" name="Google Shape;416;p5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417" name="Google Shape;417;p54"/>
          <p:cNvPicPr preferRelativeResize="0"/>
          <p:nvPr/>
        </p:nvPicPr>
        <p:blipFill>
          <a:blip r:embed="rId3">
            <a:alphaModFix/>
          </a:blip>
          <a:stretch>
            <a:fillRect/>
          </a:stretch>
        </p:blipFill>
        <p:spPr>
          <a:xfrm>
            <a:off x="839324" y="1743200"/>
            <a:ext cx="2982400" cy="2986925"/>
          </a:xfrm>
          <a:prstGeom prst="rect">
            <a:avLst/>
          </a:prstGeom>
          <a:noFill/>
          <a:ln>
            <a:noFill/>
          </a:ln>
        </p:spPr>
      </p:pic>
      <p:pic>
        <p:nvPicPr>
          <p:cNvPr id="418" name="Google Shape;418;p54"/>
          <p:cNvPicPr preferRelativeResize="0"/>
          <p:nvPr/>
        </p:nvPicPr>
        <p:blipFill>
          <a:blip r:embed="rId4">
            <a:alphaModFix/>
          </a:blip>
          <a:stretch>
            <a:fillRect/>
          </a:stretch>
        </p:blipFill>
        <p:spPr>
          <a:xfrm>
            <a:off x="5268000" y="1743200"/>
            <a:ext cx="3149175" cy="3153942"/>
          </a:xfrm>
          <a:prstGeom prst="rect">
            <a:avLst/>
          </a:prstGeom>
          <a:noFill/>
          <a:ln>
            <a:noFill/>
          </a:ln>
        </p:spPr>
      </p:pic>
      <p:sp>
        <p:nvSpPr>
          <p:cNvPr id="419" name="Google Shape;419;p54"/>
          <p:cNvSpPr txBox="1"/>
          <p:nvPr/>
        </p:nvSpPr>
        <p:spPr>
          <a:xfrm>
            <a:off x="1951950" y="141962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p_muon</a:t>
            </a:r>
            <a:endParaRPr>
              <a:latin typeface="Lato"/>
              <a:ea typeface="Lato"/>
              <a:cs typeface="Lato"/>
              <a:sym typeface="Lato"/>
            </a:endParaRPr>
          </a:p>
        </p:txBody>
      </p:sp>
      <p:sp>
        <p:nvSpPr>
          <p:cNvPr id="420" name="Google Shape;420;p54"/>
          <p:cNvSpPr txBox="1"/>
          <p:nvPr/>
        </p:nvSpPr>
        <p:spPr>
          <a:xfrm>
            <a:off x="6655500" y="149997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n_muon</a:t>
            </a:r>
            <a:endParaRPr>
              <a:latin typeface="Lato"/>
              <a:ea typeface="Lato"/>
              <a:cs typeface="Lato"/>
              <a:sym typeface="Lato"/>
            </a:endParaRPr>
          </a:p>
        </p:txBody>
      </p:sp>
      <p:sp>
        <p:nvSpPr>
          <p:cNvPr id="421" name="Google Shape;421;p54"/>
          <p:cNvSpPr txBox="1"/>
          <p:nvPr/>
        </p:nvSpPr>
        <p:spPr>
          <a:xfrm>
            <a:off x="2118975" y="1503125"/>
            <a:ext cx="601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5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427" name="Google Shape;427;p55"/>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Particle ID (ver 1) study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Electron ID efficiency (10k events from electron gun)</a:t>
            </a:r>
            <a:endParaRPr/>
          </a:p>
        </p:txBody>
      </p:sp>
      <p:sp>
        <p:nvSpPr>
          <p:cNvPr id="433" name="Google Shape;433;p5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434" name="Google Shape;434;p56"/>
          <p:cNvSpPr txBox="1"/>
          <p:nvPr/>
        </p:nvSpPr>
        <p:spPr>
          <a:xfrm>
            <a:off x="4407925" y="1795200"/>
            <a:ext cx="3141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Efficiency = correctly identified as e- tracks/number of reconstructed tracks.</a:t>
            </a:r>
            <a:endParaRPr>
              <a:latin typeface="Lato"/>
              <a:ea typeface="Lato"/>
              <a:cs typeface="Lato"/>
              <a:sym typeface="Lato"/>
            </a:endParaRPr>
          </a:p>
        </p:txBody>
      </p:sp>
      <p:pic>
        <p:nvPicPr>
          <p:cNvPr id="435" name="Google Shape;435;p56"/>
          <p:cNvPicPr preferRelativeResize="0"/>
          <p:nvPr/>
        </p:nvPicPr>
        <p:blipFill>
          <a:blip r:embed="rId3">
            <a:alphaModFix/>
          </a:blip>
          <a:stretch>
            <a:fillRect/>
          </a:stretch>
        </p:blipFill>
        <p:spPr>
          <a:xfrm>
            <a:off x="362275" y="1469400"/>
            <a:ext cx="3680250" cy="3521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5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“Not electron ID” efficiency (with muon gun)</a:t>
            </a:r>
            <a:endParaRPr/>
          </a:p>
        </p:txBody>
      </p:sp>
      <p:sp>
        <p:nvSpPr>
          <p:cNvPr id="441" name="Google Shape;441;p5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442" name="Google Shape;442;p57"/>
          <p:cNvPicPr preferRelativeResize="0"/>
          <p:nvPr/>
        </p:nvPicPr>
        <p:blipFill>
          <a:blip r:embed="rId3">
            <a:alphaModFix/>
          </a:blip>
          <a:stretch>
            <a:fillRect/>
          </a:stretch>
        </p:blipFill>
        <p:spPr>
          <a:xfrm>
            <a:off x="511250" y="1169850"/>
            <a:ext cx="4232863" cy="3821249"/>
          </a:xfrm>
          <a:prstGeom prst="rect">
            <a:avLst/>
          </a:prstGeom>
          <a:noFill/>
          <a:ln>
            <a:noFill/>
          </a:ln>
        </p:spPr>
      </p:pic>
      <p:sp>
        <p:nvSpPr>
          <p:cNvPr id="443" name="Google Shape;443;p57"/>
          <p:cNvSpPr txBox="1"/>
          <p:nvPr/>
        </p:nvSpPr>
        <p:spPr>
          <a:xfrm>
            <a:off x="5348650" y="1169850"/>
            <a:ext cx="314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Efficiency = not e-/number of reconstructed tracks.</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8" name="Google Shape;448;p5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449" name="Google Shape;449;p58"/>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Mass resolution as a function of decay position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1D distribution of shared hits</a:t>
            </a:r>
            <a:endParaRPr/>
          </a:p>
        </p:txBody>
      </p:sp>
      <p:sp>
        <p:nvSpPr>
          <p:cNvPr id="104" name="Google Shape;104;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105" name="Google Shape;105;p23"/>
          <p:cNvSpPr txBox="1"/>
          <p:nvPr/>
        </p:nvSpPr>
        <p:spPr>
          <a:xfrm>
            <a:off x="1439125" y="1058525"/>
            <a:ext cx="71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 </a:t>
            </a:r>
            <a:endParaRPr>
              <a:latin typeface="Lato"/>
              <a:ea typeface="Lato"/>
              <a:cs typeface="Lato"/>
              <a:sym typeface="Lato"/>
            </a:endParaRPr>
          </a:p>
        </p:txBody>
      </p:sp>
      <p:sp>
        <p:nvSpPr>
          <p:cNvPr id="106" name="Google Shape;106;p23"/>
          <p:cNvSpPr txBox="1"/>
          <p:nvPr/>
        </p:nvSpPr>
        <p:spPr>
          <a:xfrm>
            <a:off x="4289288" y="1058525"/>
            <a:ext cx="71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 </a:t>
            </a:r>
            <a:endParaRPr>
              <a:latin typeface="Lato"/>
              <a:ea typeface="Lato"/>
              <a:cs typeface="Lato"/>
              <a:sym typeface="Lato"/>
            </a:endParaRPr>
          </a:p>
        </p:txBody>
      </p:sp>
      <p:pic>
        <p:nvPicPr>
          <p:cNvPr id="107" name="Google Shape;107;p23"/>
          <p:cNvPicPr preferRelativeResize="0"/>
          <p:nvPr/>
        </p:nvPicPr>
        <p:blipFill>
          <a:blip r:embed="rId3">
            <a:alphaModFix/>
          </a:blip>
          <a:stretch>
            <a:fillRect/>
          </a:stretch>
        </p:blipFill>
        <p:spPr>
          <a:xfrm>
            <a:off x="475700" y="1499812"/>
            <a:ext cx="2646526" cy="2462575"/>
          </a:xfrm>
          <a:prstGeom prst="rect">
            <a:avLst/>
          </a:prstGeom>
          <a:noFill/>
          <a:ln>
            <a:noFill/>
          </a:ln>
        </p:spPr>
      </p:pic>
      <p:pic>
        <p:nvPicPr>
          <p:cNvPr id="108" name="Google Shape;108;p23"/>
          <p:cNvPicPr preferRelativeResize="0"/>
          <p:nvPr/>
        </p:nvPicPr>
        <p:blipFill>
          <a:blip r:embed="rId4">
            <a:alphaModFix/>
          </a:blip>
          <a:stretch>
            <a:fillRect/>
          </a:stretch>
        </p:blipFill>
        <p:spPr>
          <a:xfrm>
            <a:off x="3325875" y="1455575"/>
            <a:ext cx="2646526" cy="2462560"/>
          </a:xfrm>
          <a:prstGeom prst="rect">
            <a:avLst/>
          </a:prstGeom>
          <a:noFill/>
          <a:ln>
            <a:noFill/>
          </a:ln>
        </p:spPr>
      </p:pic>
      <p:sp>
        <p:nvSpPr>
          <p:cNvPr id="109" name="Google Shape;109;p23"/>
          <p:cNvSpPr txBox="1"/>
          <p:nvPr/>
        </p:nvSpPr>
        <p:spPr>
          <a:xfrm>
            <a:off x="6462900" y="1401900"/>
            <a:ext cx="23694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Nothing super conclusive about these plots. We know vertexing with DC emulation has worse resolution so this might be an early indication of that. But this might also be a feature that improve the resolution when DC emulation is turned on.</a:t>
            </a:r>
            <a:endParaRPr>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53"/>
        <p:cNvGrpSpPr/>
        <p:nvPr/>
      </p:nvGrpSpPr>
      <p:grpSpPr>
        <a:xfrm>
          <a:off x="0" y="0"/>
          <a:ext cx="0" cy="0"/>
          <a:chOff x="0" y="0"/>
          <a:chExt cx="0" cy="0"/>
        </a:xfrm>
      </p:grpSpPr>
      <p:sp>
        <p:nvSpPr>
          <p:cNvPr id="454" name="Google Shape;454;p59"/>
          <p:cNvSpPr txBox="1">
            <a:spLocks noGrp="1"/>
          </p:cNvSpPr>
          <p:nvPr>
            <p:ph type="title"/>
          </p:nvPr>
        </p:nvSpPr>
        <p:spPr>
          <a:xfrm>
            <a:off x="311700" y="2159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Without DC emulation</a:t>
            </a:r>
            <a:endParaRPr/>
          </a:p>
        </p:txBody>
      </p:sp>
      <p:sp>
        <p:nvSpPr>
          <p:cNvPr id="455" name="Google Shape;455;p5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456" name="Google Shape;456;p59"/>
          <p:cNvSpPr txBox="1"/>
          <p:nvPr/>
        </p:nvSpPr>
        <p:spPr>
          <a:xfrm>
            <a:off x="5380900" y="242800"/>
            <a:ext cx="297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457" name="Google Shape;457;p59"/>
          <p:cNvPicPr preferRelativeResize="0"/>
          <p:nvPr/>
        </p:nvPicPr>
        <p:blipFill>
          <a:blip r:embed="rId3">
            <a:alphaModFix/>
          </a:blip>
          <a:stretch>
            <a:fillRect/>
          </a:stretch>
        </p:blipFill>
        <p:spPr>
          <a:xfrm>
            <a:off x="253625" y="1366575"/>
            <a:ext cx="3471400" cy="3450350"/>
          </a:xfrm>
          <a:prstGeom prst="rect">
            <a:avLst/>
          </a:prstGeom>
          <a:noFill/>
          <a:ln>
            <a:noFill/>
          </a:ln>
        </p:spPr>
      </p:pic>
      <p:sp>
        <p:nvSpPr>
          <p:cNvPr id="458" name="Google Shape;458;p59"/>
          <p:cNvSpPr txBox="1"/>
          <p:nvPr/>
        </p:nvSpPr>
        <p:spPr>
          <a:xfrm>
            <a:off x="7431300" y="0"/>
            <a:ext cx="171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 = 0.85GeV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All couplings</a:t>
            </a:r>
            <a:endParaRPr>
              <a:latin typeface="Lato"/>
              <a:ea typeface="Lato"/>
              <a:cs typeface="Lato"/>
              <a:sym typeface="Lato"/>
            </a:endParaRPr>
          </a:p>
        </p:txBody>
      </p:sp>
      <p:cxnSp>
        <p:nvCxnSpPr>
          <p:cNvPr id="459" name="Google Shape;459;p59"/>
          <p:cNvCxnSpPr/>
          <p:nvPr/>
        </p:nvCxnSpPr>
        <p:spPr>
          <a:xfrm>
            <a:off x="3894025" y="3031750"/>
            <a:ext cx="1080000" cy="0"/>
          </a:xfrm>
          <a:prstGeom prst="straightConnector1">
            <a:avLst/>
          </a:prstGeom>
          <a:noFill/>
          <a:ln w="38100" cap="flat" cmpd="sng">
            <a:solidFill>
              <a:schemeClr val="dk2"/>
            </a:solidFill>
            <a:prstDash val="solid"/>
            <a:round/>
            <a:headEnd type="none" w="med" len="med"/>
            <a:tailEnd type="triangle" w="med" len="med"/>
          </a:ln>
        </p:spPr>
      </p:cxnSp>
      <p:sp>
        <p:nvSpPr>
          <p:cNvPr id="460" name="Google Shape;460;p59"/>
          <p:cNvSpPr txBox="1"/>
          <p:nvPr/>
        </p:nvSpPr>
        <p:spPr>
          <a:xfrm>
            <a:off x="3850475" y="2128675"/>
            <a:ext cx="1003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Finer bins (10 cm intervals)</a:t>
            </a:r>
            <a:endParaRPr>
              <a:latin typeface="Lato"/>
              <a:ea typeface="Lato"/>
              <a:cs typeface="Lato"/>
              <a:sym typeface="Lato"/>
            </a:endParaRPr>
          </a:p>
        </p:txBody>
      </p:sp>
      <p:pic>
        <p:nvPicPr>
          <p:cNvPr id="461" name="Google Shape;461;p59"/>
          <p:cNvPicPr preferRelativeResize="0"/>
          <p:nvPr/>
        </p:nvPicPr>
        <p:blipFill>
          <a:blip r:embed="rId4">
            <a:alphaModFix/>
          </a:blip>
          <a:stretch>
            <a:fillRect/>
          </a:stretch>
        </p:blipFill>
        <p:spPr>
          <a:xfrm>
            <a:off x="5099238" y="1324675"/>
            <a:ext cx="3480285" cy="35341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65"/>
        <p:cNvGrpSpPr/>
        <p:nvPr/>
      </p:nvGrpSpPr>
      <p:grpSpPr>
        <a:xfrm>
          <a:off x="0" y="0"/>
          <a:ext cx="0" cy="0"/>
          <a:chOff x="0" y="0"/>
          <a:chExt cx="0" cy="0"/>
        </a:xfrm>
      </p:grpSpPr>
      <p:sp>
        <p:nvSpPr>
          <p:cNvPr id="466" name="Google Shape;466;p60"/>
          <p:cNvSpPr txBox="1">
            <a:spLocks noGrp="1"/>
          </p:cNvSpPr>
          <p:nvPr>
            <p:ph type="title"/>
          </p:nvPr>
        </p:nvSpPr>
        <p:spPr>
          <a:xfrm>
            <a:off x="311700" y="215950"/>
            <a:ext cx="65670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Without DC emulation (zoomed in 400-530cm)</a:t>
            </a:r>
            <a:endParaRPr/>
          </a:p>
        </p:txBody>
      </p:sp>
      <p:sp>
        <p:nvSpPr>
          <p:cNvPr id="467" name="Google Shape;467;p6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468" name="Google Shape;468;p60"/>
          <p:cNvSpPr txBox="1"/>
          <p:nvPr/>
        </p:nvSpPr>
        <p:spPr>
          <a:xfrm>
            <a:off x="5380900" y="242800"/>
            <a:ext cx="297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69" name="Google Shape;469;p60"/>
          <p:cNvSpPr txBox="1"/>
          <p:nvPr/>
        </p:nvSpPr>
        <p:spPr>
          <a:xfrm>
            <a:off x="7431300" y="0"/>
            <a:ext cx="171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 = 0.85GeV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All couplings</a:t>
            </a:r>
            <a:endParaRPr>
              <a:latin typeface="Lato"/>
              <a:ea typeface="Lato"/>
              <a:cs typeface="Lato"/>
              <a:sym typeface="Lato"/>
            </a:endParaRPr>
          </a:p>
        </p:txBody>
      </p:sp>
      <p:pic>
        <p:nvPicPr>
          <p:cNvPr id="470" name="Google Shape;470;p60"/>
          <p:cNvPicPr preferRelativeResize="0"/>
          <p:nvPr/>
        </p:nvPicPr>
        <p:blipFill>
          <a:blip r:embed="rId3">
            <a:alphaModFix/>
          </a:blip>
          <a:stretch>
            <a:fillRect/>
          </a:stretch>
        </p:blipFill>
        <p:spPr>
          <a:xfrm>
            <a:off x="2685575" y="1178850"/>
            <a:ext cx="3802476" cy="3861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74"/>
        <p:cNvGrpSpPr/>
        <p:nvPr/>
      </p:nvGrpSpPr>
      <p:grpSpPr>
        <a:xfrm>
          <a:off x="0" y="0"/>
          <a:ext cx="0" cy="0"/>
          <a:chOff x="0" y="0"/>
          <a:chExt cx="0" cy="0"/>
        </a:xfrm>
      </p:grpSpPr>
      <p:sp>
        <p:nvSpPr>
          <p:cNvPr id="475" name="Google Shape;475;p61"/>
          <p:cNvSpPr txBox="1">
            <a:spLocks noGrp="1"/>
          </p:cNvSpPr>
          <p:nvPr>
            <p:ph type="title"/>
          </p:nvPr>
        </p:nvSpPr>
        <p:spPr>
          <a:xfrm>
            <a:off x="311700" y="7150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Distribution</a:t>
            </a:r>
            <a:endParaRPr/>
          </a:p>
        </p:txBody>
      </p:sp>
      <p:sp>
        <p:nvSpPr>
          <p:cNvPr id="476" name="Google Shape;476;p6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477" name="Google Shape;477;p61"/>
          <p:cNvSpPr txBox="1"/>
          <p:nvPr/>
        </p:nvSpPr>
        <p:spPr>
          <a:xfrm>
            <a:off x="7431300" y="0"/>
            <a:ext cx="171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 = 0.85GeV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All couplings</a:t>
            </a:r>
            <a:endParaRPr>
              <a:latin typeface="Lato"/>
              <a:ea typeface="Lato"/>
              <a:cs typeface="Lato"/>
              <a:sym typeface="Lato"/>
            </a:endParaRPr>
          </a:p>
        </p:txBody>
      </p:sp>
      <p:sp>
        <p:nvSpPr>
          <p:cNvPr id="478" name="Google Shape;478;p61"/>
          <p:cNvSpPr txBox="1"/>
          <p:nvPr/>
        </p:nvSpPr>
        <p:spPr>
          <a:xfrm>
            <a:off x="3395725" y="76750"/>
            <a:ext cx="171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Intervals of 50cm starting from 200</a:t>
            </a:r>
            <a:endParaRPr>
              <a:latin typeface="Lato"/>
              <a:ea typeface="Lato"/>
              <a:cs typeface="Lato"/>
              <a:sym typeface="Lato"/>
            </a:endParaRPr>
          </a:p>
        </p:txBody>
      </p:sp>
      <p:pic>
        <p:nvPicPr>
          <p:cNvPr id="479" name="Google Shape;479;p61"/>
          <p:cNvPicPr preferRelativeResize="0"/>
          <p:nvPr/>
        </p:nvPicPr>
        <p:blipFill>
          <a:blip r:embed="rId3">
            <a:alphaModFix/>
          </a:blip>
          <a:stretch>
            <a:fillRect/>
          </a:stretch>
        </p:blipFill>
        <p:spPr>
          <a:xfrm>
            <a:off x="152400" y="850000"/>
            <a:ext cx="2053500" cy="2101175"/>
          </a:xfrm>
          <a:prstGeom prst="rect">
            <a:avLst/>
          </a:prstGeom>
          <a:noFill/>
          <a:ln>
            <a:noFill/>
          </a:ln>
        </p:spPr>
      </p:pic>
      <p:pic>
        <p:nvPicPr>
          <p:cNvPr id="480" name="Google Shape;480;p61"/>
          <p:cNvPicPr preferRelativeResize="0"/>
          <p:nvPr/>
        </p:nvPicPr>
        <p:blipFill>
          <a:blip r:embed="rId4">
            <a:alphaModFix/>
          </a:blip>
          <a:stretch>
            <a:fillRect/>
          </a:stretch>
        </p:blipFill>
        <p:spPr>
          <a:xfrm>
            <a:off x="2358300" y="850000"/>
            <a:ext cx="2053500" cy="2101182"/>
          </a:xfrm>
          <a:prstGeom prst="rect">
            <a:avLst/>
          </a:prstGeom>
          <a:noFill/>
          <a:ln>
            <a:noFill/>
          </a:ln>
        </p:spPr>
      </p:pic>
      <p:pic>
        <p:nvPicPr>
          <p:cNvPr id="481" name="Google Shape;481;p61"/>
          <p:cNvPicPr preferRelativeResize="0"/>
          <p:nvPr/>
        </p:nvPicPr>
        <p:blipFill>
          <a:blip r:embed="rId5">
            <a:alphaModFix/>
          </a:blip>
          <a:stretch>
            <a:fillRect/>
          </a:stretch>
        </p:blipFill>
        <p:spPr>
          <a:xfrm>
            <a:off x="4564200" y="850000"/>
            <a:ext cx="2053500" cy="2101183"/>
          </a:xfrm>
          <a:prstGeom prst="rect">
            <a:avLst/>
          </a:prstGeom>
          <a:noFill/>
          <a:ln>
            <a:noFill/>
          </a:ln>
        </p:spPr>
      </p:pic>
      <p:pic>
        <p:nvPicPr>
          <p:cNvPr id="482" name="Google Shape;482;p61"/>
          <p:cNvPicPr preferRelativeResize="0"/>
          <p:nvPr/>
        </p:nvPicPr>
        <p:blipFill>
          <a:blip r:embed="rId6">
            <a:alphaModFix/>
          </a:blip>
          <a:stretch>
            <a:fillRect/>
          </a:stretch>
        </p:blipFill>
        <p:spPr>
          <a:xfrm>
            <a:off x="6770100" y="850000"/>
            <a:ext cx="2053500" cy="2101175"/>
          </a:xfrm>
          <a:prstGeom prst="rect">
            <a:avLst/>
          </a:prstGeom>
          <a:noFill/>
          <a:ln>
            <a:noFill/>
          </a:ln>
        </p:spPr>
      </p:pic>
      <p:pic>
        <p:nvPicPr>
          <p:cNvPr id="483" name="Google Shape;483;p61"/>
          <p:cNvPicPr preferRelativeResize="0"/>
          <p:nvPr/>
        </p:nvPicPr>
        <p:blipFill>
          <a:blip r:embed="rId7">
            <a:alphaModFix/>
          </a:blip>
          <a:stretch>
            <a:fillRect/>
          </a:stretch>
        </p:blipFill>
        <p:spPr>
          <a:xfrm>
            <a:off x="311700" y="3103575"/>
            <a:ext cx="1844692" cy="1887525"/>
          </a:xfrm>
          <a:prstGeom prst="rect">
            <a:avLst/>
          </a:prstGeom>
          <a:noFill/>
          <a:ln>
            <a:noFill/>
          </a:ln>
        </p:spPr>
      </p:pic>
      <p:pic>
        <p:nvPicPr>
          <p:cNvPr id="484" name="Google Shape;484;p61"/>
          <p:cNvPicPr preferRelativeResize="0"/>
          <p:nvPr/>
        </p:nvPicPr>
        <p:blipFill>
          <a:blip r:embed="rId8">
            <a:alphaModFix/>
          </a:blip>
          <a:stretch>
            <a:fillRect/>
          </a:stretch>
        </p:blipFill>
        <p:spPr>
          <a:xfrm>
            <a:off x="2462704" y="3103575"/>
            <a:ext cx="1844692" cy="1887525"/>
          </a:xfrm>
          <a:prstGeom prst="rect">
            <a:avLst/>
          </a:prstGeom>
          <a:noFill/>
          <a:ln>
            <a:noFill/>
          </a:ln>
        </p:spPr>
      </p:pic>
      <p:pic>
        <p:nvPicPr>
          <p:cNvPr id="485" name="Google Shape;485;p61"/>
          <p:cNvPicPr preferRelativeResize="0"/>
          <p:nvPr/>
        </p:nvPicPr>
        <p:blipFill>
          <a:blip r:embed="rId9">
            <a:alphaModFix/>
          </a:blip>
          <a:stretch>
            <a:fillRect/>
          </a:stretch>
        </p:blipFill>
        <p:spPr>
          <a:xfrm>
            <a:off x="4680021" y="3103575"/>
            <a:ext cx="1821847" cy="1887525"/>
          </a:xfrm>
          <a:prstGeom prst="rect">
            <a:avLst/>
          </a:prstGeom>
          <a:noFill/>
          <a:ln>
            <a:noFill/>
          </a:ln>
        </p:spPr>
      </p:pic>
      <p:pic>
        <p:nvPicPr>
          <p:cNvPr id="486" name="Google Shape;486;p61"/>
          <p:cNvPicPr preferRelativeResize="0"/>
          <p:nvPr/>
        </p:nvPicPr>
        <p:blipFill>
          <a:blip r:embed="rId10">
            <a:alphaModFix/>
          </a:blip>
          <a:stretch>
            <a:fillRect/>
          </a:stretch>
        </p:blipFill>
        <p:spPr>
          <a:xfrm>
            <a:off x="6874493" y="3103575"/>
            <a:ext cx="1821847" cy="1887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90"/>
        <p:cNvGrpSpPr/>
        <p:nvPr/>
      </p:nvGrpSpPr>
      <p:grpSpPr>
        <a:xfrm>
          <a:off x="0" y="0"/>
          <a:ext cx="0" cy="0"/>
          <a:chOff x="0" y="0"/>
          <a:chExt cx="0" cy="0"/>
        </a:xfrm>
      </p:grpSpPr>
      <p:sp>
        <p:nvSpPr>
          <p:cNvPr id="491" name="Google Shape;491;p62"/>
          <p:cNvSpPr txBox="1">
            <a:spLocks noGrp="1"/>
          </p:cNvSpPr>
          <p:nvPr>
            <p:ph type="title"/>
          </p:nvPr>
        </p:nvSpPr>
        <p:spPr>
          <a:xfrm>
            <a:off x="275575"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 mass - truth mass for different masses</a:t>
            </a:r>
            <a:endParaRPr/>
          </a:p>
        </p:txBody>
      </p:sp>
      <p:sp>
        <p:nvSpPr>
          <p:cNvPr id="492" name="Google Shape;492;p6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493" name="Google Shape;493;p62"/>
          <p:cNvPicPr preferRelativeResize="0"/>
          <p:nvPr/>
        </p:nvPicPr>
        <p:blipFill>
          <a:blip r:embed="rId3">
            <a:alphaModFix/>
          </a:blip>
          <a:stretch>
            <a:fillRect/>
          </a:stretch>
        </p:blipFill>
        <p:spPr>
          <a:xfrm>
            <a:off x="64675" y="675325"/>
            <a:ext cx="1715250" cy="1816950"/>
          </a:xfrm>
          <a:prstGeom prst="rect">
            <a:avLst/>
          </a:prstGeom>
          <a:noFill/>
          <a:ln>
            <a:noFill/>
          </a:ln>
        </p:spPr>
      </p:pic>
      <p:pic>
        <p:nvPicPr>
          <p:cNvPr id="494" name="Google Shape;494;p62"/>
          <p:cNvPicPr preferRelativeResize="0"/>
          <p:nvPr/>
        </p:nvPicPr>
        <p:blipFill>
          <a:blip r:embed="rId4">
            <a:alphaModFix/>
          </a:blip>
          <a:stretch>
            <a:fillRect/>
          </a:stretch>
        </p:blipFill>
        <p:spPr>
          <a:xfrm>
            <a:off x="1885900" y="687175"/>
            <a:ext cx="1692873" cy="1793250"/>
          </a:xfrm>
          <a:prstGeom prst="rect">
            <a:avLst/>
          </a:prstGeom>
          <a:noFill/>
          <a:ln>
            <a:noFill/>
          </a:ln>
        </p:spPr>
      </p:pic>
      <p:pic>
        <p:nvPicPr>
          <p:cNvPr id="495" name="Google Shape;495;p62"/>
          <p:cNvPicPr preferRelativeResize="0"/>
          <p:nvPr/>
        </p:nvPicPr>
        <p:blipFill>
          <a:blip r:embed="rId5">
            <a:alphaModFix/>
          </a:blip>
          <a:stretch>
            <a:fillRect/>
          </a:stretch>
        </p:blipFill>
        <p:spPr>
          <a:xfrm>
            <a:off x="3684749" y="687175"/>
            <a:ext cx="1692875" cy="1793252"/>
          </a:xfrm>
          <a:prstGeom prst="rect">
            <a:avLst/>
          </a:prstGeom>
          <a:noFill/>
          <a:ln>
            <a:noFill/>
          </a:ln>
        </p:spPr>
      </p:pic>
      <p:pic>
        <p:nvPicPr>
          <p:cNvPr id="496" name="Google Shape;496;p62"/>
          <p:cNvPicPr preferRelativeResize="0"/>
          <p:nvPr/>
        </p:nvPicPr>
        <p:blipFill>
          <a:blip r:embed="rId6">
            <a:alphaModFix/>
          </a:blip>
          <a:stretch>
            <a:fillRect/>
          </a:stretch>
        </p:blipFill>
        <p:spPr>
          <a:xfrm>
            <a:off x="5530024" y="699025"/>
            <a:ext cx="1692875" cy="1793252"/>
          </a:xfrm>
          <a:prstGeom prst="rect">
            <a:avLst/>
          </a:prstGeom>
          <a:noFill/>
          <a:ln>
            <a:noFill/>
          </a:ln>
        </p:spPr>
      </p:pic>
      <p:pic>
        <p:nvPicPr>
          <p:cNvPr id="497" name="Google Shape;497;p62"/>
          <p:cNvPicPr preferRelativeResize="0"/>
          <p:nvPr/>
        </p:nvPicPr>
        <p:blipFill>
          <a:blip r:embed="rId7">
            <a:alphaModFix/>
          </a:blip>
          <a:stretch>
            <a:fillRect/>
          </a:stretch>
        </p:blipFill>
        <p:spPr>
          <a:xfrm>
            <a:off x="7375299" y="806525"/>
            <a:ext cx="1611751" cy="1649175"/>
          </a:xfrm>
          <a:prstGeom prst="rect">
            <a:avLst/>
          </a:prstGeom>
          <a:noFill/>
          <a:ln>
            <a:noFill/>
          </a:ln>
        </p:spPr>
      </p:pic>
      <p:pic>
        <p:nvPicPr>
          <p:cNvPr id="498" name="Google Shape;498;p62"/>
          <p:cNvPicPr preferRelativeResize="0"/>
          <p:nvPr/>
        </p:nvPicPr>
        <p:blipFill>
          <a:blip r:embed="rId8">
            <a:alphaModFix/>
          </a:blip>
          <a:stretch>
            <a:fillRect/>
          </a:stretch>
        </p:blipFill>
        <p:spPr>
          <a:xfrm>
            <a:off x="126700" y="2658625"/>
            <a:ext cx="1692875" cy="1732190"/>
          </a:xfrm>
          <a:prstGeom prst="rect">
            <a:avLst/>
          </a:prstGeom>
          <a:noFill/>
          <a:ln>
            <a:noFill/>
          </a:ln>
        </p:spPr>
      </p:pic>
      <p:pic>
        <p:nvPicPr>
          <p:cNvPr id="499" name="Google Shape;499;p62"/>
          <p:cNvPicPr preferRelativeResize="0"/>
          <p:nvPr/>
        </p:nvPicPr>
        <p:blipFill>
          <a:blip r:embed="rId9">
            <a:alphaModFix/>
          </a:blip>
          <a:stretch>
            <a:fillRect/>
          </a:stretch>
        </p:blipFill>
        <p:spPr>
          <a:xfrm>
            <a:off x="1928938" y="2746700"/>
            <a:ext cx="1606801" cy="1644115"/>
          </a:xfrm>
          <a:prstGeom prst="rect">
            <a:avLst/>
          </a:prstGeom>
          <a:noFill/>
          <a:ln>
            <a:noFill/>
          </a:ln>
        </p:spPr>
      </p:pic>
      <p:pic>
        <p:nvPicPr>
          <p:cNvPr id="500" name="Google Shape;500;p62"/>
          <p:cNvPicPr preferRelativeResize="0"/>
          <p:nvPr/>
        </p:nvPicPr>
        <p:blipFill>
          <a:blip r:embed="rId10">
            <a:alphaModFix/>
          </a:blip>
          <a:stretch>
            <a:fillRect/>
          </a:stretch>
        </p:blipFill>
        <p:spPr>
          <a:xfrm>
            <a:off x="3684746" y="2809775"/>
            <a:ext cx="1606801" cy="1644112"/>
          </a:xfrm>
          <a:prstGeom prst="rect">
            <a:avLst/>
          </a:prstGeom>
          <a:noFill/>
          <a:ln>
            <a:noFill/>
          </a:ln>
        </p:spPr>
      </p:pic>
      <p:pic>
        <p:nvPicPr>
          <p:cNvPr id="501" name="Google Shape;501;p62"/>
          <p:cNvPicPr preferRelativeResize="0"/>
          <p:nvPr/>
        </p:nvPicPr>
        <p:blipFill>
          <a:blip r:embed="rId11">
            <a:alphaModFix/>
          </a:blip>
          <a:stretch>
            <a:fillRect/>
          </a:stretch>
        </p:blipFill>
        <p:spPr>
          <a:xfrm>
            <a:off x="5570587" y="2807213"/>
            <a:ext cx="1611751" cy="1649177"/>
          </a:xfrm>
          <a:prstGeom prst="rect">
            <a:avLst/>
          </a:prstGeom>
          <a:noFill/>
          <a:ln>
            <a:noFill/>
          </a:ln>
        </p:spPr>
      </p:pic>
      <p:pic>
        <p:nvPicPr>
          <p:cNvPr id="502" name="Google Shape;502;p62"/>
          <p:cNvPicPr preferRelativeResize="0"/>
          <p:nvPr/>
        </p:nvPicPr>
        <p:blipFill>
          <a:blip r:embed="rId12">
            <a:alphaModFix/>
          </a:blip>
          <a:stretch>
            <a:fillRect/>
          </a:stretch>
        </p:blipFill>
        <p:spPr>
          <a:xfrm>
            <a:off x="7375300" y="2807230"/>
            <a:ext cx="1611751" cy="164918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06"/>
        <p:cNvGrpSpPr/>
        <p:nvPr/>
      </p:nvGrpSpPr>
      <p:grpSpPr>
        <a:xfrm>
          <a:off x="0" y="0"/>
          <a:ext cx="0" cy="0"/>
          <a:chOff x="0" y="0"/>
          <a:chExt cx="0" cy="0"/>
        </a:xfrm>
      </p:grpSpPr>
      <p:sp>
        <p:nvSpPr>
          <p:cNvPr id="507" name="Google Shape;507;p63"/>
          <p:cNvSpPr txBox="1">
            <a:spLocks noGrp="1"/>
          </p:cNvSpPr>
          <p:nvPr>
            <p:ph type="title"/>
          </p:nvPr>
        </p:nvSpPr>
        <p:spPr>
          <a:xfrm>
            <a:off x="275575"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 mass - truth mass for different masses - 2</a:t>
            </a:r>
            <a:endParaRPr/>
          </a:p>
        </p:txBody>
      </p:sp>
      <p:sp>
        <p:nvSpPr>
          <p:cNvPr id="508" name="Google Shape;508;p6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509" name="Google Shape;509;p63"/>
          <p:cNvPicPr preferRelativeResize="0"/>
          <p:nvPr/>
        </p:nvPicPr>
        <p:blipFill>
          <a:blip r:embed="rId3">
            <a:alphaModFix/>
          </a:blip>
          <a:stretch>
            <a:fillRect/>
          </a:stretch>
        </p:blipFill>
        <p:spPr>
          <a:xfrm>
            <a:off x="85350" y="679425"/>
            <a:ext cx="1849375" cy="1892326"/>
          </a:xfrm>
          <a:prstGeom prst="rect">
            <a:avLst/>
          </a:prstGeom>
          <a:noFill/>
          <a:ln>
            <a:noFill/>
          </a:ln>
        </p:spPr>
      </p:pic>
      <p:pic>
        <p:nvPicPr>
          <p:cNvPr id="510" name="Google Shape;510;p63"/>
          <p:cNvPicPr preferRelativeResize="0"/>
          <p:nvPr/>
        </p:nvPicPr>
        <p:blipFill>
          <a:blip r:embed="rId4">
            <a:alphaModFix/>
          </a:blip>
          <a:stretch>
            <a:fillRect/>
          </a:stretch>
        </p:blipFill>
        <p:spPr>
          <a:xfrm>
            <a:off x="2051000" y="679425"/>
            <a:ext cx="1752562" cy="1793250"/>
          </a:xfrm>
          <a:prstGeom prst="rect">
            <a:avLst/>
          </a:prstGeom>
          <a:noFill/>
          <a:ln>
            <a:noFill/>
          </a:ln>
        </p:spPr>
      </p:pic>
      <p:pic>
        <p:nvPicPr>
          <p:cNvPr id="511" name="Google Shape;511;p63"/>
          <p:cNvPicPr preferRelativeResize="0"/>
          <p:nvPr/>
        </p:nvPicPr>
        <p:blipFill>
          <a:blip r:embed="rId5">
            <a:alphaModFix/>
          </a:blip>
          <a:stretch>
            <a:fillRect/>
          </a:stretch>
        </p:blipFill>
        <p:spPr>
          <a:xfrm>
            <a:off x="3868257" y="728975"/>
            <a:ext cx="1752550" cy="1793235"/>
          </a:xfrm>
          <a:prstGeom prst="rect">
            <a:avLst/>
          </a:prstGeom>
          <a:noFill/>
          <a:ln>
            <a:noFill/>
          </a:ln>
        </p:spPr>
      </p:pic>
      <p:pic>
        <p:nvPicPr>
          <p:cNvPr id="512" name="Google Shape;512;p63"/>
          <p:cNvPicPr preferRelativeResize="0"/>
          <p:nvPr/>
        </p:nvPicPr>
        <p:blipFill>
          <a:blip r:embed="rId6">
            <a:alphaModFix/>
          </a:blip>
          <a:stretch>
            <a:fillRect/>
          </a:stretch>
        </p:blipFill>
        <p:spPr>
          <a:xfrm>
            <a:off x="5721603" y="717188"/>
            <a:ext cx="1775575" cy="1816800"/>
          </a:xfrm>
          <a:prstGeom prst="rect">
            <a:avLst/>
          </a:prstGeom>
          <a:noFill/>
          <a:ln>
            <a:noFill/>
          </a:ln>
        </p:spPr>
      </p:pic>
      <p:pic>
        <p:nvPicPr>
          <p:cNvPr id="513" name="Google Shape;513;p63"/>
          <p:cNvPicPr preferRelativeResize="0"/>
          <p:nvPr/>
        </p:nvPicPr>
        <p:blipFill>
          <a:blip r:embed="rId7">
            <a:alphaModFix/>
          </a:blip>
          <a:stretch>
            <a:fillRect/>
          </a:stretch>
        </p:blipFill>
        <p:spPr>
          <a:xfrm>
            <a:off x="142137" y="2875799"/>
            <a:ext cx="1735800" cy="1776112"/>
          </a:xfrm>
          <a:prstGeom prst="rect">
            <a:avLst/>
          </a:prstGeom>
          <a:noFill/>
          <a:ln>
            <a:noFill/>
          </a:ln>
        </p:spPr>
      </p:pic>
      <p:pic>
        <p:nvPicPr>
          <p:cNvPr id="514" name="Google Shape;514;p63"/>
          <p:cNvPicPr preferRelativeResize="0"/>
          <p:nvPr/>
        </p:nvPicPr>
        <p:blipFill>
          <a:blip r:embed="rId8">
            <a:alphaModFix/>
          </a:blip>
          <a:stretch>
            <a:fillRect/>
          </a:stretch>
        </p:blipFill>
        <p:spPr>
          <a:xfrm>
            <a:off x="2059363" y="2932552"/>
            <a:ext cx="1735825" cy="1776137"/>
          </a:xfrm>
          <a:prstGeom prst="rect">
            <a:avLst/>
          </a:prstGeom>
          <a:noFill/>
          <a:ln>
            <a:noFill/>
          </a:ln>
        </p:spPr>
      </p:pic>
      <p:pic>
        <p:nvPicPr>
          <p:cNvPr id="515" name="Google Shape;515;p63"/>
          <p:cNvPicPr preferRelativeResize="0"/>
          <p:nvPr/>
        </p:nvPicPr>
        <p:blipFill>
          <a:blip r:embed="rId9">
            <a:alphaModFix/>
          </a:blip>
          <a:stretch>
            <a:fillRect/>
          </a:stretch>
        </p:blipFill>
        <p:spPr>
          <a:xfrm>
            <a:off x="3927650" y="2932558"/>
            <a:ext cx="1735825" cy="1776130"/>
          </a:xfrm>
          <a:prstGeom prst="rect">
            <a:avLst/>
          </a:prstGeom>
          <a:noFill/>
          <a:ln>
            <a:noFill/>
          </a:ln>
        </p:spPr>
      </p:pic>
      <p:pic>
        <p:nvPicPr>
          <p:cNvPr id="516" name="Google Shape;516;p63"/>
          <p:cNvPicPr preferRelativeResize="0"/>
          <p:nvPr/>
        </p:nvPicPr>
        <p:blipFill>
          <a:blip r:embed="rId10">
            <a:alphaModFix/>
          </a:blip>
          <a:stretch>
            <a:fillRect/>
          </a:stretch>
        </p:blipFill>
        <p:spPr>
          <a:xfrm>
            <a:off x="5833572" y="2912222"/>
            <a:ext cx="1775575" cy="181680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64"/>
          <p:cNvSpPr txBox="1">
            <a:spLocks noGrp="1"/>
          </p:cNvSpPr>
          <p:nvPr>
            <p:ph type="title"/>
          </p:nvPr>
        </p:nvSpPr>
        <p:spPr>
          <a:xfrm>
            <a:off x="275575"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 mass - truth mass for different masses - 3</a:t>
            </a:r>
            <a:endParaRPr/>
          </a:p>
        </p:txBody>
      </p:sp>
      <p:sp>
        <p:nvSpPr>
          <p:cNvPr id="522" name="Google Shape;522;p6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523" name="Google Shape;523;p64"/>
          <p:cNvPicPr preferRelativeResize="0"/>
          <p:nvPr/>
        </p:nvPicPr>
        <p:blipFill>
          <a:blip r:embed="rId3">
            <a:alphaModFix/>
          </a:blip>
          <a:stretch>
            <a:fillRect/>
          </a:stretch>
        </p:blipFill>
        <p:spPr>
          <a:xfrm>
            <a:off x="44050" y="626100"/>
            <a:ext cx="1777149" cy="1818399"/>
          </a:xfrm>
          <a:prstGeom prst="rect">
            <a:avLst/>
          </a:prstGeom>
          <a:noFill/>
          <a:ln>
            <a:noFill/>
          </a:ln>
        </p:spPr>
      </p:pic>
      <p:pic>
        <p:nvPicPr>
          <p:cNvPr id="524" name="Google Shape;524;p64"/>
          <p:cNvPicPr preferRelativeResize="0"/>
          <p:nvPr/>
        </p:nvPicPr>
        <p:blipFill>
          <a:blip r:embed="rId4">
            <a:alphaModFix/>
          </a:blip>
          <a:stretch>
            <a:fillRect/>
          </a:stretch>
        </p:blipFill>
        <p:spPr>
          <a:xfrm>
            <a:off x="1911700" y="649525"/>
            <a:ext cx="1777149" cy="1818418"/>
          </a:xfrm>
          <a:prstGeom prst="rect">
            <a:avLst/>
          </a:prstGeom>
          <a:noFill/>
          <a:ln>
            <a:noFill/>
          </a:ln>
        </p:spPr>
      </p:pic>
      <p:pic>
        <p:nvPicPr>
          <p:cNvPr id="525" name="Google Shape;525;p64"/>
          <p:cNvPicPr preferRelativeResize="0"/>
          <p:nvPr/>
        </p:nvPicPr>
        <p:blipFill>
          <a:blip r:embed="rId5">
            <a:alphaModFix/>
          </a:blip>
          <a:stretch>
            <a:fillRect/>
          </a:stretch>
        </p:blipFill>
        <p:spPr>
          <a:xfrm>
            <a:off x="3779349" y="690775"/>
            <a:ext cx="1777149" cy="1818418"/>
          </a:xfrm>
          <a:prstGeom prst="rect">
            <a:avLst/>
          </a:prstGeom>
          <a:noFill/>
          <a:ln>
            <a:noFill/>
          </a:ln>
        </p:spPr>
      </p:pic>
      <p:pic>
        <p:nvPicPr>
          <p:cNvPr id="526" name="Google Shape;526;p64"/>
          <p:cNvPicPr preferRelativeResize="0"/>
          <p:nvPr/>
        </p:nvPicPr>
        <p:blipFill>
          <a:blip r:embed="rId6">
            <a:alphaModFix/>
          </a:blip>
          <a:stretch>
            <a:fillRect/>
          </a:stretch>
        </p:blipFill>
        <p:spPr>
          <a:xfrm>
            <a:off x="5703749" y="732050"/>
            <a:ext cx="1777149" cy="1818416"/>
          </a:xfrm>
          <a:prstGeom prst="rect">
            <a:avLst/>
          </a:prstGeom>
          <a:noFill/>
          <a:ln>
            <a:noFill/>
          </a:ln>
        </p:spPr>
      </p:pic>
      <p:pic>
        <p:nvPicPr>
          <p:cNvPr id="527" name="Google Shape;527;p64"/>
          <p:cNvPicPr preferRelativeResize="0"/>
          <p:nvPr/>
        </p:nvPicPr>
        <p:blipFill>
          <a:blip r:embed="rId7">
            <a:alphaModFix/>
          </a:blip>
          <a:stretch>
            <a:fillRect/>
          </a:stretch>
        </p:blipFill>
        <p:spPr>
          <a:xfrm>
            <a:off x="116275" y="2718373"/>
            <a:ext cx="1759300" cy="1800151"/>
          </a:xfrm>
          <a:prstGeom prst="rect">
            <a:avLst/>
          </a:prstGeom>
          <a:noFill/>
          <a:ln>
            <a:noFill/>
          </a:ln>
        </p:spPr>
      </p:pic>
      <p:pic>
        <p:nvPicPr>
          <p:cNvPr id="528" name="Google Shape;528;p64"/>
          <p:cNvPicPr preferRelativeResize="0"/>
          <p:nvPr/>
        </p:nvPicPr>
        <p:blipFill>
          <a:blip r:embed="rId8">
            <a:alphaModFix/>
          </a:blip>
          <a:stretch>
            <a:fillRect/>
          </a:stretch>
        </p:blipFill>
        <p:spPr>
          <a:xfrm>
            <a:off x="2002200" y="2819098"/>
            <a:ext cx="1660876" cy="1699431"/>
          </a:xfrm>
          <a:prstGeom prst="rect">
            <a:avLst/>
          </a:prstGeom>
          <a:noFill/>
          <a:ln>
            <a:noFill/>
          </a:ln>
        </p:spPr>
      </p:pic>
      <p:pic>
        <p:nvPicPr>
          <p:cNvPr id="529" name="Google Shape;529;p64"/>
          <p:cNvPicPr preferRelativeResize="0"/>
          <p:nvPr/>
        </p:nvPicPr>
        <p:blipFill>
          <a:blip r:embed="rId9">
            <a:alphaModFix/>
          </a:blip>
          <a:stretch>
            <a:fillRect/>
          </a:stretch>
        </p:blipFill>
        <p:spPr>
          <a:xfrm>
            <a:off x="3861900" y="2768735"/>
            <a:ext cx="1759300" cy="1800149"/>
          </a:xfrm>
          <a:prstGeom prst="rect">
            <a:avLst/>
          </a:prstGeom>
          <a:noFill/>
          <a:ln>
            <a:noFill/>
          </a:ln>
        </p:spPr>
      </p:pic>
      <p:pic>
        <p:nvPicPr>
          <p:cNvPr id="530" name="Google Shape;530;p64"/>
          <p:cNvPicPr preferRelativeResize="0"/>
          <p:nvPr/>
        </p:nvPicPr>
        <p:blipFill>
          <a:blip r:embed="rId10">
            <a:alphaModFix/>
          </a:blip>
          <a:stretch>
            <a:fillRect/>
          </a:stretch>
        </p:blipFill>
        <p:spPr>
          <a:xfrm>
            <a:off x="5773600" y="2819098"/>
            <a:ext cx="1759300" cy="18001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5" name="Google Shape;535;p65"/>
          <p:cNvSpPr txBox="1">
            <a:spLocks noGrp="1"/>
          </p:cNvSpPr>
          <p:nvPr>
            <p:ph type="title"/>
          </p:nvPr>
        </p:nvSpPr>
        <p:spPr>
          <a:xfrm>
            <a:off x="311700" y="2159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With DC emulation</a:t>
            </a:r>
            <a:endParaRPr/>
          </a:p>
        </p:txBody>
      </p:sp>
      <p:sp>
        <p:nvSpPr>
          <p:cNvPr id="536" name="Google Shape;536;p6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537" name="Google Shape;537;p65"/>
          <p:cNvSpPr txBox="1"/>
          <p:nvPr/>
        </p:nvSpPr>
        <p:spPr>
          <a:xfrm>
            <a:off x="5380900" y="242800"/>
            <a:ext cx="297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538" name="Google Shape;538;p65"/>
          <p:cNvSpPr txBox="1"/>
          <p:nvPr/>
        </p:nvSpPr>
        <p:spPr>
          <a:xfrm>
            <a:off x="7431300" y="0"/>
            <a:ext cx="171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 = 0.85GeV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All couplings</a:t>
            </a:r>
            <a:endParaRPr>
              <a:latin typeface="Lato"/>
              <a:ea typeface="Lato"/>
              <a:cs typeface="Lato"/>
              <a:sym typeface="Lato"/>
            </a:endParaRPr>
          </a:p>
        </p:txBody>
      </p:sp>
      <p:sp>
        <p:nvSpPr>
          <p:cNvPr id="539" name="Google Shape;539;p65"/>
          <p:cNvSpPr txBox="1"/>
          <p:nvPr/>
        </p:nvSpPr>
        <p:spPr>
          <a:xfrm>
            <a:off x="1708875" y="1360675"/>
            <a:ext cx="626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Lato"/>
                <a:ea typeface="Lato"/>
                <a:cs typeface="Lato"/>
                <a:sym typeface="Lato"/>
              </a:rPr>
              <a:t>Make the plots with the most dominant peak and make it clear that there is efficiency loss</a:t>
            </a:r>
            <a:endParaRPr b="1" u="sng">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66"/>
          <p:cNvSpPr txBox="1">
            <a:spLocks noGrp="1"/>
          </p:cNvSpPr>
          <p:nvPr>
            <p:ph type="title"/>
          </p:nvPr>
        </p:nvSpPr>
        <p:spPr>
          <a:xfrm>
            <a:off x="311700" y="7150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Distribution</a:t>
            </a:r>
            <a:endParaRPr/>
          </a:p>
        </p:txBody>
      </p:sp>
      <p:sp>
        <p:nvSpPr>
          <p:cNvPr id="545" name="Google Shape;545;p6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546" name="Google Shape;546;p66"/>
          <p:cNvSpPr txBox="1"/>
          <p:nvPr/>
        </p:nvSpPr>
        <p:spPr>
          <a:xfrm>
            <a:off x="7431300" y="0"/>
            <a:ext cx="171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 = 0.85GeV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All couplings</a:t>
            </a:r>
            <a:endParaRPr>
              <a:latin typeface="Lato"/>
              <a:ea typeface="Lato"/>
              <a:cs typeface="Lato"/>
              <a:sym typeface="Lato"/>
            </a:endParaRPr>
          </a:p>
        </p:txBody>
      </p:sp>
      <p:sp>
        <p:nvSpPr>
          <p:cNvPr id="547" name="Google Shape;547;p66"/>
          <p:cNvSpPr txBox="1"/>
          <p:nvPr/>
        </p:nvSpPr>
        <p:spPr>
          <a:xfrm>
            <a:off x="3395725" y="76750"/>
            <a:ext cx="171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Intervals of 50cm starting from 200</a:t>
            </a:r>
            <a:endParaRPr>
              <a:latin typeface="Lato"/>
              <a:ea typeface="Lato"/>
              <a:cs typeface="Lato"/>
              <a:sym typeface="Lato"/>
            </a:endParaRPr>
          </a:p>
        </p:txBody>
      </p:sp>
      <p:pic>
        <p:nvPicPr>
          <p:cNvPr id="548" name="Google Shape;548;p66"/>
          <p:cNvPicPr preferRelativeResize="0"/>
          <p:nvPr/>
        </p:nvPicPr>
        <p:blipFill>
          <a:blip r:embed="rId3">
            <a:alphaModFix/>
          </a:blip>
          <a:stretch>
            <a:fillRect/>
          </a:stretch>
        </p:blipFill>
        <p:spPr>
          <a:xfrm>
            <a:off x="152400" y="850000"/>
            <a:ext cx="2023025" cy="2069999"/>
          </a:xfrm>
          <a:prstGeom prst="rect">
            <a:avLst/>
          </a:prstGeom>
          <a:noFill/>
          <a:ln>
            <a:noFill/>
          </a:ln>
        </p:spPr>
      </p:pic>
      <p:pic>
        <p:nvPicPr>
          <p:cNvPr id="549" name="Google Shape;549;p66"/>
          <p:cNvPicPr preferRelativeResize="0"/>
          <p:nvPr/>
        </p:nvPicPr>
        <p:blipFill>
          <a:blip r:embed="rId4">
            <a:alphaModFix/>
          </a:blip>
          <a:stretch>
            <a:fillRect/>
          </a:stretch>
        </p:blipFill>
        <p:spPr>
          <a:xfrm>
            <a:off x="2327825" y="850000"/>
            <a:ext cx="2023027" cy="2070001"/>
          </a:xfrm>
          <a:prstGeom prst="rect">
            <a:avLst/>
          </a:prstGeom>
          <a:noFill/>
          <a:ln>
            <a:noFill/>
          </a:ln>
        </p:spPr>
      </p:pic>
      <p:pic>
        <p:nvPicPr>
          <p:cNvPr id="550" name="Google Shape;550;p66"/>
          <p:cNvPicPr preferRelativeResize="0"/>
          <p:nvPr/>
        </p:nvPicPr>
        <p:blipFill>
          <a:blip r:embed="rId5">
            <a:alphaModFix/>
          </a:blip>
          <a:stretch>
            <a:fillRect/>
          </a:stretch>
        </p:blipFill>
        <p:spPr>
          <a:xfrm>
            <a:off x="4503251" y="850000"/>
            <a:ext cx="2023027" cy="2070001"/>
          </a:xfrm>
          <a:prstGeom prst="rect">
            <a:avLst/>
          </a:prstGeom>
          <a:noFill/>
          <a:ln>
            <a:noFill/>
          </a:ln>
        </p:spPr>
      </p:pic>
      <p:pic>
        <p:nvPicPr>
          <p:cNvPr id="551" name="Google Shape;551;p66"/>
          <p:cNvPicPr preferRelativeResize="0"/>
          <p:nvPr/>
        </p:nvPicPr>
        <p:blipFill>
          <a:blip r:embed="rId6">
            <a:alphaModFix/>
          </a:blip>
          <a:stretch>
            <a:fillRect/>
          </a:stretch>
        </p:blipFill>
        <p:spPr>
          <a:xfrm>
            <a:off x="6678678" y="850000"/>
            <a:ext cx="2023027" cy="2070001"/>
          </a:xfrm>
          <a:prstGeom prst="rect">
            <a:avLst/>
          </a:prstGeom>
          <a:noFill/>
          <a:ln>
            <a:noFill/>
          </a:ln>
        </p:spPr>
      </p:pic>
      <p:pic>
        <p:nvPicPr>
          <p:cNvPr id="552" name="Google Shape;552;p66"/>
          <p:cNvPicPr preferRelativeResize="0"/>
          <p:nvPr/>
        </p:nvPicPr>
        <p:blipFill>
          <a:blip r:embed="rId7">
            <a:alphaModFix/>
          </a:blip>
          <a:stretch>
            <a:fillRect/>
          </a:stretch>
        </p:blipFill>
        <p:spPr>
          <a:xfrm>
            <a:off x="152400" y="3072399"/>
            <a:ext cx="1875160" cy="1918701"/>
          </a:xfrm>
          <a:prstGeom prst="rect">
            <a:avLst/>
          </a:prstGeom>
          <a:noFill/>
          <a:ln>
            <a:noFill/>
          </a:ln>
        </p:spPr>
      </p:pic>
      <p:pic>
        <p:nvPicPr>
          <p:cNvPr id="553" name="Google Shape;553;p66"/>
          <p:cNvPicPr preferRelativeResize="0"/>
          <p:nvPr/>
        </p:nvPicPr>
        <p:blipFill>
          <a:blip r:embed="rId8">
            <a:alphaModFix/>
          </a:blip>
          <a:stretch>
            <a:fillRect/>
          </a:stretch>
        </p:blipFill>
        <p:spPr>
          <a:xfrm>
            <a:off x="2327823" y="3072399"/>
            <a:ext cx="1875160" cy="1918701"/>
          </a:xfrm>
          <a:prstGeom prst="rect">
            <a:avLst/>
          </a:prstGeom>
          <a:noFill/>
          <a:ln>
            <a:noFill/>
          </a:ln>
        </p:spPr>
      </p:pic>
      <p:pic>
        <p:nvPicPr>
          <p:cNvPr id="554" name="Google Shape;554;p66"/>
          <p:cNvPicPr preferRelativeResize="0"/>
          <p:nvPr/>
        </p:nvPicPr>
        <p:blipFill>
          <a:blip r:embed="rId9">
            <a:alphaModFix/>
          </a:blip>
          <a:stretch>
            <a:fillRect/>
          </a:stretch>
        </p:blipFill>
        <p:spPr>
          <a:xfrm>
            <a:off x="4503246" y="3072399"/>
            <a:ext cx="1811300" cy="1918701"/>
          </a:xfrm>
          <a:prstGeom prst="rect">
            <a:avLst/>
          </a:prstGeom>
          <a:noFill/>
          <a:ln>
            <a:noFill/>
          </a:ln>
        </p:spPr>
      </p:pic>
      <p:pic>
        <p:nvPicPr>
          <p:cNvPr id="555" name="Google Shape;555;p66"/>
          <p:cNvPicPr preferRelativeResize="0"/>
          <p:nvPr/>
        </p:nvPicPr>
        <p:blipFill>
          <a:blip r:embed="rId10">
            <a:alphaModFix/>
          </a:blip>
          <a:stretch>
            <a:fillRect/>
          </a:stretch>
        </p:blipFill>
        <p:spPr>
          <a:xfrm>
            <a:off x="6784534" y="3072399"/>
            <a:ext cx="1811300" cy="1918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559"/>
        <p:cNvGrpSpPr/>
        <p:nvPr/>
      </p:nvGrpSpPr>
      <p:grpSpPr>
        <a:xfrm>
          <a:off x="0" y="0"/>
          <a:ext cx="0" cy="0"/>
          <a:chOff x="0" y="0"/>
          <a:chExt cx="0" cy="0"/>
        </a:xfrm>
      </p:grpSpPr>
      <p:sp>
        <p:nvSpPr>
          <p:cNvPr id="560" name="Google Shape;560;p67"/>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 mass - truth mass for different couplings</a:t>
            </a:r>
            <a:endParaRPr/>
          </a:p>
        </p:txBody>
      </p:sp>
      <p:sp>
        <p:nvSpPr>
          <p:cNvPr id="561" name="Google Shape;561;p6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562" name="Google Shape;562;p67"/>
          <p:cNvPicPr preferRelativeResize="0"/>
          <p:nvPr/>
        </p:nvPicPr>
        <p:blipFill>
          <a:blip r:embed="rId3">
            <a:alphaModFix/>
          </a:blip>
          <a:stretch>
            <a:fillRect/>
          </a:stretch>
        </p:blipFill>
        <p:spPr>
          <a:xfrm>
            <a:off x="152400" y="756650"/>
            <a:ext cx="2165425" cy="2168700"/>
          </a:xfrm>
          <a:prstGeom prst="rect">
            <a:avLst/>
          </a:prstGeom>
          <a:noFill/>
          <a:ln>
            <a:noFill/>
          </a:ln>
        </p:spPr>
      </p:pic>
      <p:pic>
        <p:nvPicPr>
          <p:cNvPr id="563" name="Google Shape;563;p67"/>
          <p:cNvPicPr preferRelativeResize="0"/>
          <p:nvPr/>
        </p:nvPicPr>
        <p:blipFill>
          <a:blip r:embed="rId4">
            <a:alphaModFix/>
          </a:blip>
          <a:stretch>
            <a:fillRect/>
          </a:stretch>
        </p:blipFill>
        <p:spPr>
          <a:xfrm>
            <a:off x="2470225" y="778500"/>
            <a:ext cx="2165425" cy="2168706"/>
          </a:xfrm>
          <a:prstGeom prst="rect">
            <a:avLst/>
          </a:prstGeom>
          <a:noFill/>
          <a:ln>
            <a:noFill/>
          </a:ln>
        </p:spPr>
      </p:pic>
      <p:pic>
        <p:nvPicPr>
          <p:cNvPr id="564" name="Google Shape;564;p67"/>
          <p:cNvPicPr preferRelativeResize="0"/>
          <p:nvPr/>
        </p:nvPicPr>
        <p:blipFill>
          <a:blip r:embed="rId5">
            <a:alphaModFix/>
          </a:blip>
          <a:stretch>
            <a:fillRect/>
          </a:stretch>
        </p:blipFill>
        <p:spPr>
          <a:xfrm>
            <a:off x="4788050" y="778500"/>
            <a:ext cx="2165425" cy="2168706"/>
          </a:xfrm>
          <a:prstGeom prst="rect">
            <a:avLst/>
          </a:prstGeom>
          <a:noFill/>
          <a:ln>
            <a:noFill/>
          </a:ln>
        </p:spPr>
      </p:pic>
      <p:pic>
        <p:nvPicPr>
          <p:cNvPr id="565" name="Google Shape;565;p67"/>
          <p:cNvPicPr preferRelativeResize="0"/>
          <p:nvPr/>
        </p:nvPicPr>
        <p:blipFill>
          <a:blip r:embed="rId6">
            <a:alphaModFix/>
          </a:blip>
          <a:stretch>
            <a:fillRect/>
          </a:stretch>
        </p:blipFill>
        <p:spPr>
          <a:xfrm>
            <a:off x="7105875" y="906175"/>
            <a:ext cx="1910456" cy="1913350"/>
          </a:xfrm>
          <a:prstGeom prst="rect">
            <a:avLst/>
          </a:prstGeom>
          <a:noFill/>
          <a:ln>
            <a:noFill/>
          </a:ln>
        </p:spPr>
      </p:pic>
      <p:pic>
        <p:nvPicPr>
          <p:cNvPr id="566" name="Google Shape;566;p67"/>
          <p:cNvPicPr preferRelativeResize="0"/>
          <p:nvPr/>
        </p:nvPicPr>
        <p:blipFill>
          <a:blip r:embed="rId7">
            <a:alphaModFix/>
          </a:blip>
          <a:stretch>
            <a:fillRect/>
          </a:stretch>
        </p:blipFill>
        <p:spPr>
          <a:xfrm>
            <a:off x="152400" y="3077750"/>
            <a:ext cx="1910456" cy="1913350"/>
          </a:xfrm>
          <a:prstGeom prst="rect">
            <a:avLst/>
          </a:prstGeom>
          <a:noFill/>
          <a:ln>
            <a:noFill/>
          </a:ln>
        </p:spPr>
      </p:pic>
      <p:pic>
        <p:nvPicPr>
          <p:cNvPr id="567" name="Google Shape;567;p67"/>
          <p:cNvPicPr preferRelativeResize="0"/>
          <p:nvPr/>
        </p:nvPicPr>
        <p:blipFill>
          <a:blip r:embed="rId8">
            <a:alphaModFix/>
          </a:blip>
          <a:stretch>
            <a:fillRect/>
          </a:stretch>
        </p:blipFill>
        <p:spPr>
          <a:xfrm>
            <a:off x="2608618" y="3099606"/>
            <a:ext cx="1888633" cy="1891494"/>
          </a:xfrm>
          <a:prstGeom prst="rect">
            <a:avLst/>
          </a:prstGeom>
          <a:noFill/>
          <a:ln>
            <a:noFill/>
          </a:ln>
        </p:spPr>
      </p:pic>
      <p:pic>
        <p:nvPicPr>
          <p:cNvPr id="568" name="Google Shape;568;p67"/>
          <p:cNvPicPr preferRelativeResize="0"/>
          <p:nvPr/>
        </p:nvPicPr>
        <p:blipFill>
          <a:blip r:embed="rId9">
            <a:alphaModFix/>
          </a:blip>
          <a:stretch>
            <a:fillRect/>
          </a:stretch>
        </p:blipFill>
        <p:spPr>
          <a:xfrm>
            <a:off x="4649651" y="3099606"/>
            <a:ext cx="1848571" cy="1891494"/>
          </a:xfrm>
          <a:prstGeom prst="rect">
            <a:avLst/>
          </a:prstGeom>
          <a:noFill/>
          <a:ln>
            <a:noFill/>
          </a:ln>
        </p:spPr>
      </p:pic>
      <p:pic>
        <p:nvPicPr>
          <p:cNvPr id="569" name="Google Shape;569;p67"/>
          <p:cNvPicPr preferRelativeResize="0"/>
          <p:nvPr/>
        </p:nvPicPr>
        <p:blipFill>
          <a:blip r:embed="rId10">
            <a:alphaModFix/>
          </a:blip>
          <a:stretch>
            <a:fillRect/>
          </a:stretch>
        </p:blipFill>
        <p:spPr>
          <a:xfrm>
            <a:off x="6650625" y="3099599"/>
            <a:ext cx="1848574" cy="185139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Google Shape;574;p68"/>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 mass - truth mass for different couplings - 2</a:t>
            </a:r>
            <a:endParaRPr/>
          </a:p>
        </p:txBody>
      </p:sp>
      <p:sp>
        <p:nvSpPr>
          <p:cNvPr id="575" name="Google Shape;575;p6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576" name="Google Shape;576;p68"/>
          <p:cNvPicPr preferRelativeResize="0"/>
          <p:nvPr/>
        </p:nvPicPr>
        <p:blipFill>
          <a:blip r:embed="rId3">
            <a:alphaModFix/>
          </a:blip>
          <a:stretch>
            <a:fillRect/>
          </a:stretch>
        </p:blipFill>
        <p:spPr>
          <a:xfrm>
            <a:off x="65400" y="702375"/>
            <a:ext cx="2057925" cy="2061049"/>
          </a:xfrm>
          <a:prstGeom prst="rect">
            <a:avLst/>
          </a:prstGeom>
          <a:noFill/>
          <a:ln>
            <a:noFill/>
          </a:ln>
        </p:spPr>
      </p:pic>
      <p:pic>
        <p:nvPicPr>
          <p:cNvPr id="577" name="Google Shape;577;p68"/>
          <p:cNvPicPr preferRelativeResize="0"/>
          <p:nvPr/>
        </p:nvPicPr>
        <p:blipFill>
          <a:blip r:embed="rId4">
            <a:alphaModFix/>
          </a:blip>
          <a:stretch>
            <a:fillRect/>
          </a:stretch>
        </p:blipFill>
        <p:spPr>
          <a:xfrm>
            <a:off x="2232250" y="702375"/>
            <a:ext cx="2057925" cy="2061044"/>
          </a:xfrm>
          <a:prstGeom prst="rect">
            <a:avLst/>
          </a:prstGeom>
          <a:noFill/>
          <a:ln>
            <a:noFill/>
          </a:ln>
        </p:spPr>
      </p:pic>
      <p:pic>
        <p:nvPicPr>
          <p:cNvPr id="578" name="Google Shape;578;p68"/>
          <p:cNvPicPr preferRelativeResize="0"/>
          <p:nvPr/>
        </p:nvPicPr>
        <p:blipFill>
          <a:blip r:embed="rId5">
            <a:alphaModFix/>
          </a:blip>
          <a:stretch>
            <a:fillRect/>
          </a:stretch>
        </p:blipFill>
        <p:spPr>
          <a:xfrm>
            <a:off x="4442575" y="778500"/>
            <a:ext cx="2057925" cy="2105711"/>
          </a:xfrm>
          <a:prstGeom prst="rect">
            <a:avLst/>
          </a:prstGeom>
          <a:noFill/>
          <a:ln>
            <a:noFill/>
          </a:ln>
        </p:spPr>
      </p:pic>
      <p:pic>
        <p:nvPicPr>
          <p:cNvPr id="579" name="Google Shape;579;p68"/>
          <p:cNvPicPr preferRelativeResize="0"/>
          <p:nvPr/>
        </p:nvPicPr>
        <p:blipFill>
          <a:blip r:embed="rId6">
            <a:alphaModFix/>
          </a:blip>
          <a:stretch>
            <a:fillRect/>
          </a:stretch>
        </p:blipFill>
        <p:spPr>
          <a:xfrm>
            <a:off x="6652900" y="778500"/>
            <a:ext cx="2057925" cy="2105706"/>
          </a:xfrm>
          <a:prstGeom prst="rect">
            <a:avLst/>
          </a:prstGeom>
          <a:noFill/>
          <a:ln>
            <a:noFill/>
          </a:ln>
        </p:spPr>
      </p:pic>
      <p:pic>
        <p:nvPicPr>
          <p:cNvPr id="580" name="Google Shape;580;p68"/>
          <p:cNvPicPr preferRelativeResize="0"/>
          <p:nvPr/>
        </p:nvPicPr>
        <p:blipFill>
          <a:blip r:embed="rId7">
            <a:alphaModFix/>
          </a:blip>
          <a:stretch>
            <a:fillRect/>
          </a:stretch>
        </p:blipFill>
        <p:spPr>
          <a:xfrm>
            <a:off x="152400" y="2915824"/>
            <a:ext cx="2072136" cy="2075276"/>
          </a:xfrm>
          <a:prstGeom prst="rect">
            <a:avLst/>
          </a:prstGeom>
          <a:noFill/>
          <a:ln>
            <a:noFill/>
          </a:ln>
        </p:spPr>
      </p:pic>
      <p:pic>
        <p:nvPicPr>
          <p:cNvPr id="581" name="Google Shape;581;p68"/>
          <p:cNvPicPr preferRelativeResize="0"/>
          <p:nvPr/>
        </p:nvPicPr>
        <p:blipFill>
          <a:blip r:embed="rId8">
            <a:alphaModFix/>
          </a:blip>
          <a:stretch>
            <a:fillRect/>
          </a:stretch>
        </p:blipFill>
        <p:spPr>
          <a:xfrm>
            <a:off x="2376936" y="3036611"/>
            <a:ext cx="1951533" cy="1954489"/>
          </a:xfrm>
          <a:prstGeom prst="rect">
            <a:avLst/>
          </a:prstGeom>
          <a:noFill/>
          <a:ln>
            <a:noFill/>
          </a:ln>
        </p:spPr>
      </p:pic>
      <p:pic>
        <p:nvPicPr>
          <p:cNvPr id="582" name="Google Shape;582;p68"/>
          <p:cNvPicPr preferRelativeResize="0"/>
          <p:nvPr/>
        </p:nvPicPr>
        <p:blipFill>
          <a:blip r:embed="rId9">
            <a:alphaModFix/>
          </a:blip>
          <a:stretch>
            <a:fillRect/>
          </a:stretch>
        </p:blipFill>
        <p:spPr>
          <a:xfrm>
            <a:off x="4480869" y="3036611"/>
            <a:ext cx="1951533" cy="1954489"/>
          </a:xfrm>
          <a:prstGeom prst="rect">
            <a:avLst/>
          </a:prstGeom>
          <a:noFill/>
          <a:ln>
            <a:noFill/>
          </a:ln>
        </p:spPr>
      </p:pic>
      <p:pic>
        <p:nvPicPr>
          <p:cNvPr id="583" name="Google Shape;583;p68"/>
          <p:cNvPicPr preferRelativeResize="0"/>
          <p:nvPr/>
        </p:nvPicPr>
        <p:blipFill>
          <a:blip r:embed="rId10">
            <a:alphaModFix/>
          </a:blip>
          <a:stretch>
            <a:fillRect/>
          </a:stretch>
        </p:blipFill>
        <p:spPr>
          <a:xfrm>
            <a:off x="6584800" y="3036599"/>
            <a:ext cx="1951551" cy="19545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Tracklet residual w.r.t fraction of hits shared</a:t>
            </a:r>
            <a:endParaRPr/>
          </a:p>
        </p:txBody>
      </p:sp>
      <p:sp>
        <p:nvSpPr>
          <p:cNvPr id="115" name="Google Shape;115;p2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16" name="Google Shape;116;p24"/>
          <p:cNvPicPr preferRelativeResize="0"/>
          <p:nvPr/>
        </p:nvPicPr>
        <p:blipFill>
          <a:blip r:embed="rId3">
            <a:alphaModFix/>
          </a:blip>
          <a:stretch>
            <a:fillRect/>
          </a:stretch>
        </p:blipFill>
        <p:spPr>
          <a:xfrm>
            <a:off x="3206500" y="1482250"/>
            <a:ext cx="2775250" cy="2693111"/>
          </a:xfrm>
          <a:prstGeom prst="rect">
            <a:avLst/>
          </a:prstGeom>
          <a:noFill/>
          <a:ln>
            <a:noFill/>
          </a:ln>
        </p:spPr>
      </p:pic>
      <p:sp>
        <p:nvSpPr>
          <p:cNvPr id="117" name="Google Shape;117;p24"/>
          <p:cNvSpPr txBox="1"/>
          <p:nvPr/>
        </p:nvSpPr>
        <p:spPr>
          <a:xfrm>
            <a:off x="4328150" y="1049750"/>
            <a:ext cx="72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on</a:t>
            </a:r>
            <a:endParaRPr>
              <a:latin typeface="Lato"/>
              <a:ea typeface="Lato"/>
              <a:cs typeface="Lato"/>
              <a:sym typeface="Lato"/>
            </a:endParaRPr>
          </a:p>
        </p:txBody>
      </p:sp>
      <p:pic>
        <p:nvPicPr>
          <p:cNvPr id="118" name="Google Shape;118;p24"/>
          <p:cNvPicPr preferRelativeResize="0"/>
          <p:nvPr/>
        </p:nvPicPr>
        <p:blipFill>
          <a:blip r:embed="rId4">
            <a:alphaModFix/>
          </a:blip>
          <a:stretch>
            <a:fillRect/>
          </a:stretch>
        </p:blipFill>
        <p:spPr>
          <a:xfrm>
            <a:off x="254550" y="1482250"/>
            <a:ext cx="2775250" cy="2693100"/>
          </a:xfrm>
          <a:prstGeom prst="rect">
            <a:avLst/>
          </a:prstGeom>
          <a:noFill/>
          <a:ln>
            <a:noFill/>
          </a:ln>
        </p:spPr>
      </p:pic>
      <p:sp>
        <p:nvSpPr>
          <p:cNvPr id="119" name="Google Shape;119;p24"/>
          <p:cNvSpPr txBox="1"/>
          <p:nvPr/>
        </p:nvSpPr>
        <p:spPr>
          <a:xfrm>
            <a:off x="1431225" y="1017450"/>
            <a:ext cx="72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DC off</a:t>
            </a:r>
            <a:endParaRPr>
              <a:latin typeface="Lato"/>
              <a:ea typeface="Lato"/>
              <a:cs typeface="Lato"/>
              <a:sym typeface="Lato"/>
            </a:endParaRPr>
          </a:p>
        </p:txBody>
      </p:sp>
      <p:sp>
        <p:nvSpPr>
          <p:cNvPr id="120" name="Google Shape;120;p24"/>
          <p:cNvSpPr txBox="1"/>
          <p:nvPr/>
        </p:nvSpPr>
        <p:spPr>
          <a:xfrm>
            <a:off x="6462900" y="1401900"/>
            <a:ext cx="2369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Looking at this I’m not sure if hit sharing is the cause of degrading pz resolution. </a:t>
            </a:r>
            <a:endParaRPr>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87"/>
        <p:cNvGrpSpPr/>
        <p:nvPr/>
      </p:nvGrpSpPr>
      <p:grpSpPr>
        <a:xfrm>
          <a:off x="0" y="0"/>
          <a:ext cx="0" cy="0"/>
          <a:chOff x="0" y="0"/>
          <a:chExt cx="0" cy="0"/>
        </a:xfrm>
      </p:grpSpPr>
      <p:sp>
        <p:nvSpPr>
          <p:cNvPr id="588" name="Google Shape;588;p69"/>
          <p:cNvSpPr txBox="1">
            <a:spLocks noGrp="1"/>
          </p:cNvSpPr>
          <p:nvPr>
            <p:ph type="title"/>
          </p:nvPr>
        </p:nvSpPr>
        <p:spPr>
          <a:xfrm>
            <a:off x="224700"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 mass - truth mass for different masses</a:t>
            </a:r>
            <a:endParaRPr/>
          </a:p>
        </p:txBody>
      </p:sp>
      <p:sp>
        <p:nvSpPr>
          <p:cNvPr id="589" name="Google Shape;589;p6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590" name="Google Shape;590;p69"/>
          <p:cNvPicPr preferRelativeResize="0"/>
          <p:nvPr/>
        </p:nvPicPr>
        <p:blipFill>
          <a:blip r:embed="rId3">
            <a:alphaModFix/>
          </a:blip>
          <a:stretch>
            <a:fillRect/>
          </a:stretch>
        </p:blipFill>
        <p:spPr>
          <a:xfrm>
            <a:off x="0" y="571875"/>
            <a:ext cx="2230675" cy="2282474"/>
          </a:xfrm>
          <a:prstGeom prst="rect">
            <a:avLst/>
          </a:prstGeom>
          <a:noFill/>
          <a:ln>
            <a:noFill/>
          </a:ln>
        </p:spPr>
      </p:pic>
      <p:pic>
        <p:nvPicPr>
          <p:cNvPr id="591" name="Google Shape;591;p69"/>
          <p:cNvPicPr preferRelativeResize="0"/>
          <p:nvPr/>
        </p:nvPicPr>
        <p:blipFill>
          <a:blip r:embed="rId4">
            <a:alphaModFix/>
          </a:blip>
          <a:stretch>
            <a:fillRect/>
          </a:stretch>
        </p:blipFill>
        <p:spPr>
          <a:xfrm>
            <a:off x="2341325" y="571875"/>
            <a:ext cx="2230675" cy="2282473"/>
          </a:xfrm>
          <a:prstGeom prst="rect">
            <a:avLst/>
          </a:prstGeom>
          <a:noFill/>
          <a:ln>
            <a:noFill/>
          </a:ln>
        </p:spPr>
      </p:pic>
      <p:pic>
        <p:nvPicPr>
          <p:cNvPr id="592" name="Google Shape;592;p69"/>
          <p:cNvPicPr preferRelativeResize="0"/>
          <p:nvPr/>
        </p:nvPicPr>
        <p:blipFill>
          <a:blip r:embed="rId5">
            <a:alphaModFix/>
          </a:blip>
          <a:stretch>
            <a:fillRect/>
          </a:stretch>
        </p:blipFill>
        <p:spPr>
          <a:xfrm>
            <a:off x="4682650" y="626100"/>
            <a:ext cx="2230675" cy="2282471"/>
          </a:xfrm>
          <a:prstGeom prst="rect">
            <a:avLst/>
          </a:prstGeom>
          <a:noFill/>
          <a:ln>
            <a:noFill/>
          </a:ln>
        </p:spPr>
      </p:pic>
      <p:pic>
        <p:nvPicPr>
          <p:cNvPr id="593" name="Google Shape;593;p69"/>
          <p:cNvPicPr preferRelativeResize="0"/>
          <p:nvPr/>
        </p:nvPicPr>
        <p:blipFill>
          <a:blip r:embed="rId6">
            <a:alphaModFix/>
          </a:blip>
          <a:stretch>
            <a:fillRect/>
          </a:stretch>
        </p:blipFill>
        <p:spPr>
          <a:xfrm>
            <a:off x="7023975" y="775160"/>
            <a:ext cx="1939321" cy="1984352"/>
          </a:xfrm>
          <a:prstGeom prst="rect">
            <a:avLst/>
          </a:prstGeom>
          <a:noFill/>
          <a:ln>
            <a:noFill/>
          </a:ln>
        </p:spPr>
      </p:pic>
      <p:pic>
        <p:nvPicPr>
          <p:cNvPr id="594" name="Google Shape;594;p69"/>
          <p:cNvPicPr preferRelativeResize="0"/>
          <p:nvPr/>
        </p:nvPicPr>
        <p:blipFill>
          <a:blip r:embed="rId7">
            <a:alphaModFix/>
          </a:blip>
          <a:stretch>
            <a:fillRect/>
          </a:stretch>
        </p:blipFill>
        <p:spPr>
          <a:xfrm>
            <a:off x="224700" y="3039373"/>
            <a:ext cx="1939321" cy="1984352"/>
          </a:xfrm>
          <a:prstGeom prst="rect">
            <a:avLst/>
          </a:prstGeom>
          <a:noFill/>
          <a:ln>
            <a:noFill/>
          </a:ln>
        </p:spPr>
      </p:pic>
      <p:pic>
        <p:nvPicPr>
          <p:cNvPr id="595" name="Google Shape;595;p69"/>
          <p:cNvPicPr preferRelativeResize="0"/>
          <p:nvPr/>
        </p:nvPicPr>
        <p:blipFill>
          <a:blip r:embed="rId8">
            <a:alphaModFix/>
          </a:blip>
          <a:stretch>
            <a:fillRect/>
          </a:stretch>
        </p:blipFill>
        <p:spPr>
          <a:xfrm>
            <a:off x="2383075" y="3006748"/>
            <a:ext cx="1939321" cy="1984352"/>
          </a:xfrm>
          <a:prstGeom prst="rect">
            <a:avLst/>
          </a:prstGeom>
          <a:noFill/>
          <a:ln>
            <a:noFill/>
          </a:ln>
        </p:spPr>
      </p:pic>
      <p:pic>
        <p:nvPicPr>
          <p:cNvPr id="596" name="Google Shape;596;p69"/>
          <p:cNvPicPr preferRelativeResize="0"/>
          <p:nvPr/>
        </p:nvPicPr>
        <p:blipFill>
          <a:blip r:embed="rId9">
            <a:alphaModFix/>
          </a:blip>
          <a:stretch>
            <a:fillRect/>
          </a:stretch>
        </p:blipFill>
        <p:spPr>
          <a:xfrm>
            <a:off x="4442196" y="3066484"/>
            <a:ext cx="1927210" cy="1930130"/>
          </a:xfrm>
          <a:prstGeom prst="rect">
            <a:avLst/>
          </a:prstGeom>
          <a:noFill/>
          <a:ln>
            <a:noFill/>
          </a:ln>
        </p:spPr>
      </p:pic>
      <p:pic>
        <p:nvPicPr>
          <p:cNvPr id="597" name="Google Shape;597;p69"/>
          <p:cNvPicPr preferRelativeResize="0"/>
          <p:nvPr/>
        </p:nvPicPr>
        <p:blipFill>
          <a:blip r:embed="rId10">
            <a:alphaModFix/>
          </a:blip>
          <a:stretch>
            <a:fillRect/>
          </a:stretch>
        </p:blipFill>
        <p:spPr>
          <a:xfrm>
            <a:off x="6521806" y="3089521"/>
            <a:ext cx="1816044" cy="181879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601"/>
        <p:cNvGrpSpPr/>
        <p:nvPr/>
      </p:nvGrpSpPr>
      <p:grpSpPr>
        <a:xfrm>
          <a:off x="0" y="0"/>
          <a:ext cx="0" cy="0"/>
          <a:chOff x="0" y="0"/>
          <a:chExt cx="0" cy="0"/>
        </a:xfrm>
      </p:grpSpPr>
      <p:sp>
        <p:nvSpPr>
          <p:cNvPr id="602" name="Google Shape;602;p70"/>
          <p:cNvSpPr txBox="1">
            <a:spLocks noGrp="1"/>
          </p:cNvSpPr>
          <p:nvPr>
            <p:ph type="title"/>
          </p:nvPr>
        </p:nvSpPr>
        <p:spPr>
          <a:xfrm>
            <a:off x="224700"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 mass - truth mass for different masses - 2</a:t>
            </a:r>
            <a:endParaRPr/>
          </a:p>
        </p:txBody>
      </p:sp>
      <p:sp>
        <p:nvSpPr>
          <p:cNvPr id="603" name="Google Shape;603;p7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604" name="Google Shape;604;p70"/>
          <p:cNvPicPr preferRelativeResize="0"/>
          <p:nvPr/>
        </p:nvPicPr>
        <p:blipFill>
          <a:blip r:embed="rId3">
            <a:alphaModFix/>
          </a:blip>
          <a:stretch>
            <a:fillRect/>
          </a:stretch>
        </p:blipFill>
        <p:spPr>
          <a:xfrm>
            <a:off x="0" y="561000"/>
            <a:ext cx="2154550" cy="2157825"/>
          </a:xfrm>
          <a:prstGeom prst="rect">
            <a:avLst/>
          </a:prstGeom>
          <a:noFill/>
          <a:ln>
            <a:noFill/>
          </a:ln>
        </p:spPr>
      </p:pic>
      <p:pic>
        <p:nvPicPr>
          <p:cNvPr id="605" name="Google Shape;605;p70"/>
          <p:cNvPicPr preferRelativeResize="0"/>
          <p:nvPr/>
        </p:nvPicPr>
        <p:blipFill>
          <a:blip r:embed="rId4">
            <a:alphaModFix/>
          </a:blip>
          <a:stretch>
            <a:fillRect/>
          </a:stretch>
        </p:blipFill>
        <p:spPr>
          <a:xfrm>
            <a:off x="2230825" y="626100"/>
            <a:ext cx="2154550" cy="2157815"/>
          </a:xfrm>
          <a:prstGeom prst="rect">
            <a:avLst/>
          </a:prstGeom>
          <a:noFill/>
          <a:ln>
            <a:noFill/>
          </a:ln>
        </p:spPr>
      </p:pic>
      <p:pic>
        <p:nvPicPr>
          <p:cNvPr id="606" name="Google Shape;606;p70"/>
          <p:cNvPicPr preferRelativeResize="0"/>
          <p:nvPr/>
        </p:nvPicPr>
        <p:blipFill>
          <a:blip r:embed="rId5">
            <a:alphaModFix/>
          </a:blip>
          <a:stretch>
            <a:fillRect/>
          </a:stretch>
        </p:blipFill>
        <p:spPr>
          <a:xfrm>
            <a:off x="4461650" y="626100"/>
            <a:ext cx="2154550" cy="2157810"/>
          </a:xfrm>
          <a:prstGeom prst="rect">
            <a:avLst/>
          </a:prstGeom>
          <a:noFill/>
          <a:ln>
            <a:noFill/>
          </a:ln>
        </p:spPr>
      </p:pic>
      <p:pic>
        <p:nvPicPr>
          <p:cNvPr id="607" name="Google Shape;607;p70"/>
          <p:cNvPicPr preferRelativeResize="0"/>
          <p:nvPr/>
        </p:nvPicPr>
        <p:blipFill>
          <a:blip r:embed="rId6">
            <a:alphaModFix/>
          </a:blip>
          <a:stretch>
            <a:fillRect/>
          </a:stretch>
        </p:blipFill>
        <p:spPr>
          <a:xfrm>
            <a:off x="6692475" y="626100"/>
            <a:ext cx="2108827" cy="2157800"/>
          </a:xfrm>
          <a:prstGeom prst="rect">
            <a:avLst/>
          </a:prstGeom>
          <a:noFill/>
          <a:ln>
            <a:noFill/>
          </a:ln>
        </p:spPr>
      </p:pic>
      <p:pic>
        <p:nvPicPr>
          <p:cNvPr id="608" name="Google Shape;608;p70"/>
          <p:cNvPicPr preferRelativeResize="0"/>
          <p:nvPr/>
        </p:nvPicPr>
        <p:blipFill>
          <a:blip r:embed="rId7">
            <a:alphaModFix/>
          </a:blip>
          <a:stretch>
            <a:fillRect/>
          </a:stretch>
        </p:blipFill>
        <p:spPr>
          <a:xfrm>
            <a:off x="146400" y="2783935"/>
            <a:ext cx="2008162" cy="2054791"/>
          </a:xfrm>
          <a:prstGeom prst="rect">
            <a:avLst/>
          </a:prstGeom>
          <a:noFill/>
          <a:ln>
            <a:noFill/>
          </a:ln>
        </p:spPr>
      </p:pic>
      <p:pic>
        <p:nvPicPr>
          <p:cNvPr id="609" name="Google Shape;609;p70"/>
          <p:cNvPicPr preferRelativeResize="0"/>
          <p:nvPr/>
        </p:nvPicPr>
        <p:blipFill>
          <a:blip r:embed="rId8">
            <a:alphaModFix/>
          </a:blip>
          <a:stretch>
            <a:fillRect/>
          </a:stretch>
        </p:blipFill>
        <p:spPr>
          <a:xfrm>
            <a:off x="2453500" y="2871060"/>
            <a:ext cx="2008162" cy="2054791"/>
          </a:xfrm>
          <a:prstGeom prst="rect">
            <a:avLst/>
          </a:prstGeom>
          <a:noFill/>
          <a:ln>
            <a:noFill/>
          </a:ln>
        </p:spPr>
      </p:pic>
      <p:pic>
        <p:nvPicPr>
          <p:cNvPr id="610" name="Google Shape;610;p70"/>
          <p:cNvPicPr preferRelativeResize="0"/>
          <p:nvPr/>
        </p:nvPicPr>
        <p:blipFill>
          <a:blip r:embed="rId9">
            <a:alphaModFix/>
          </a:blip>
          <a:stretch>
            <a:fillRect/>
          </a:stretch>
        </p:blipFill>
        <p:spPr>
          <a:xfrm>
            <a:off x="4614062" y="2936310"/>
            <a:ext cx="2008162" cy="2054791"/>
          </a:xfrm>
          <a:prstGeom prst="rect">
            <a:avLst/>
          </a:prstGeom>
          <a:noFill/>
          <a:ln>
            <a:noFill/>
          </a:ln>
        </p:spPr>
      </p:pic>
      <p:pic>
        <p:nvPicPr>
          <p:cNvPr id="611" name="Google Shape;611;p70"/>
          <p:cNvPicPr preferRelativeResize="0"/>
          <p:nvPr/>
        </p:nvPicPr>
        <p:blipFill>
          <a:blip r:embed="rId10">
            <a:alphaModFix/>
          </a:blip>
          <a:stretch>
            <a:fillRect/>
          </a:stretch>
        </p:blipFill>
        <p:spPr>
          <a:xfrm>
            <a:off x="6856719" y="2968825"/>
            <a:ext cx="1944575" cy="19897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sp>
        <p:nvSpPr>
          <p:cNvPr id="616" name="Google Shape;616;p71"/>
          <p:cNvSpPr txBox="1">
            <a:spLocks noGrp="1"/>
          </p:cNvSpPr>
          <p:nvPr>
            <p:ph type="title"/>
          </p:nvPr>
        </p:nvSpPr>
        <p:spPr>
          <a:xfrm>
            <a:off x="224700"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 mass - truth mass for different masses - 3</a:t>
            </a:r>
            <a:endParaRPr/>
          </a:p>
        </p:txBody>
      </p:sp>
      <p:sp>
        <p:nvSpPr>
          <p:cNvPr id="617" name="Google Shape;617;p7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618" name="Google Shape;618;p71"/>
          <p:cNvPicPr preferRelativeResize="0"/>
          <p:nvPr/>
        </p:nvPicPr>
        <p:blipFill>
          <a:blip r:embed="rId3">
            <a:alphaModFix/>
          </a:blip>
          <a:stretch>
            <a:fillRect/>
          </a:stretch>
        </p:blipFill>
        <p:spPr>
          <a:xfrm>
            <a:off x="108900" y="626100"/>
            <a:ext cx="1993025" cy="2039301"/>
          </a:xfrm>
          <a:prstGeom prst="rect">
            <a:avLst/>
          </a:prstGeom>
          <a:noFill/>
          <a:ln>
            <a:noFill/>
          </a:ln>
        </p:spPr>
      </p:pic>
      <p:pic>
        <p:nvPicPr>
          <p:cNvPr id="619" name="Google Shape;619;p71"/>
          <p:cNvPicPr preferRelativeResize="0"/>
          <p:nvPr/>
        </p:nvPicPr>
        <p:blipFill>
          <a:blip r:embed="rId4">
            <a:alphaModFix/>
          </a:blip>
          <a:stretch>
            <a:fillRect/>
          </a:stretch>
        </p:blipFill>
        <p:spPr>
          <a:xfrm>
            <a:off x="2243450" y="745875"/>
            <a:ext cx="1923000" cy="1967650"/>
          </a:xfrm>
          <a:prstGeom prst="rect">
            <a:avLst/>
          </a:prstGeom>
          <a:noFill/>
          <a:ln>
            <a:noFill/>
          </a:ln>
        </p:spPr>
      </p:pic>
      <p:pic>
        <p:nvPicPr>
          <p:cNvPr id="620" name="Google Shape;620;p71"/>
          <p:cNvPicPr preferRelativeResize="0"/>
          <p:nvPr/>
        </p:nvPicPr>
        <p:blipFill>
          <a:blip r:embed="rId5">
            <a:alphaModFix/>
          </a:blip>
          <a:stretch>
            <a:fillRect/>
          </a:stretch>
        </p:blipFill>
        <p:spPr>
          <a:xfrm>
            <a:off x="4264475" y="710050"/>
            <a:ext cx="1993025" cy="2039306"/>
          </a:xfrm>
          <a:prstGeom prst="rect">
            <a:avLst/>
          </a:prstGeom>
          <a:noFill/>
          <a:ln>
            <a:noFill/>
          </a:ln>
        </p:spPr>
      </p:pic>
      <p:pic>
        <p:nvPicPr>
          <p:cNvPr id="621" name="Google Shape;621;p71"/>
          <p:cNvPicPr preferRelativeResize="0"/>
          <p:nvPr/>
        </p:nvPicPr>
        <p:blipFill>
          <a:blip r:embed="rId6">
            <a:alphaModFix/>
          </a:blip>
          <a:stretch>
            <a:fillRect/>
          </a:stretch>
        </p:blipFill>
        <p:spPr>
          <a:xfrm>
            <a:off x="6409900" y="778500"/>
            <a:ext cx="1993025" cy="2039306"/>
          </a:xfrm>
          <a:prstGeom prst="rect">
            <a:avLst/>
          </a:prstGeom>
          <a:noFill/>
          <a:ln>
            <a:noFill/>
          </a:ln>
        </p:spPr>
      </p:pic>
      <p:pic>
        <p:nvPicPr>
          <p:cNvPr id="622" name="Google Shape;622;p71"/>
          <p:cNvPicPr preferRelativeResize="0"/>
          <p:nvPr/>
        </p:nvPicPr>
        <p:blipFill>
          <a:blip r:embed="rId7">
            <a:alphaModFix/>
          </a:blip>
          <a:stretch>
            <a:fillRect/>
          </a:stretch>
        </p:blipFill>
        <p:spPr>
          <a:xfrm>
            <a:off x="152400" y="2865925"/>
            <a:ext cx="2076948" cy="2125174"/>
          </a:xfrm>
          <a:prstGeom prst="rect">
            <a:avLst/>
          </a:prstGeom>
          <a:noFill/>
          <a:ln>
            <a:noFill/>
          </a:ln>
        </p:spPr>
      </p:pic>
      <p:pic>
        <p:nvPicPr>
          <p:cNvPr id="623" name="Google Shape;623;p71"/>
          <p:cNvPicPr preferRelativeResize="0"/>
          <p:nvPr/>
        </p:nvPicPr>
        <p:blipFill>
          <a:blip r:embed="rId8">
            <a:alphaModFix/>
          </a:blip>
          <a:stretch>
            <a:fillRect/>
          </a:stretch>
        </p:blipFill>
        <p:spPr>
          <a:xfrm>
            <a:off x="2381748" y="2901756"/>
            <a:ext cx="2041932" cy="2089345"/>
          </a:xfrm>
          <a:prstGeom prst="rect">
            <a:avLst/>
          </a:prstGeom>
          <a:noFill/>
          <a:ln>
            <a:noFill/>
          </a:ln>
        </p:spPr>
      </p:pic>
      <p:pic>
        <p:nvPicPr>
          <p:cNvPr id="624" name="Google Shape;624;p71"/>
          <p:cNvPicPr preferRelativeResize="0"/>
          <p:nvPr/>
        </p:nvPicPr>
        <p:blipFill>
          <a:blip r:embed="rId9">
            <a:alphaModFix/>
          </a:blip>
          <a:stretch>
            <a:fillRect/>
          </a:stretch>
        </p:blipFill>
        <p:spPr>
          <a:xfrm>
            <a:off x="4576080" y="2970206"/>
            <a:ext cx="1975035" cy="2020895"/>
          </a:xfrm>
          <a:prstGeom prst="rect">
            <a:avLst/>
          </a:prstGeom>
          <a:noFill/>
          <a:ln>
            <a:noFill/>
          </a:ln>
        </p:spPr>
      </p:pic>
      <p:pic>
        <p:nvPicPr>
          <p:cNvPr id="625" name="Google Shape;625;p71"/>
          <p:cNvPicPr preferRelativeResize="0"/>
          <p:nvPr/>
        </p:nvPicPr>
        <p:blipFill>
          <a:blip r:embed="rId10">
            <a:alphaModFix/>
          </a:blip>
          <a:stretch>
            <a:fillRect/>
          </a:stretch>
        </p:blipFill>
        <p:spPr>
          <a:xfrm>
            <a:off x="6616552" y="2970199"/>
            <a:ext cx="1923000" cy="196768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sp>
        <p:nvSpPr>
          <p:cNvPr id="630" name="Google Shape;630;p7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2D residual reco mass vs reco z</a:t>
            </a:r>
            <a:endParaRPr/>
          </a:p>
        </p:txBody>
      </p:sp>
      <p:sp>
        <p:nvSpPr>
          <p:cNvPr id="631" name="Google Shape;631;p7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632" name="Google Shape;632;p72"/>
          <p:cNvPicPr preferRelativeResize="0"/>
          <p:nvPr/>
        </p:nvPicPr>
        <p:blipFill>
          <a:blip r:embed="rId3">
            <a:alphaModFix/>
          </a:blip>
          <a:stretch>
            <a:fillRect/>
          </a:stretch>
        </p:blipFill>
        <p:spPr>
          <a:xfrm>
            <a:off x="2406875" y="1061525"/>
            <a:ext cx="3905366" cy="3821250"/>
          </a:xfrm>
          <a:prstGeom prst="rect">
            <a:avLst/>
          </a:prstGeom>
          <a:noFill/>
          <a:ln>
            <a:noFill/>
          </a:ln>
        </p:spPr>
      </p:pic>
      <p:sp>
        <p:nvSpPr>
          <p:cNvPr id="633" name="Google Shape;633;p72"/>
          <p:cNvSpPr txBox="1"/>
          <p:nvPr/>
        </p:nvSpPr>
        <p:spPr>
          <a:xfrm>
            <a:off x="7431300" y="0"/>
            <a:ext cx="171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 = 0.85GeV</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All couplings</a:t>
            </a:r>
            <a:endParaRPr>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637"/>
        <p:cNvGrpSpPr/>
        <p:nvPr/>
      </p:nvGrpSpPr>
      <p:grpSpPr>
        <a:xfrm>
          <a:off x="0" y="0"/>
          <a:ext cx="0" cy="0"/>
          <a:chOff x="0" y="0"/>
          <a:chExt cx="0" cy="0"/>
        </a:xfrm>
      </p:grpSpPr>
      <p:sp>
        <p:nvSpPr>
          <p:cNvPr id="638" name="Google Shape;638;p7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Mass resolution for dielections</a:t>
            </a:r>
            <a:endParaRPr/>
          </a:p>
        </p:txBody>
      </p:sp>
      <p:sp>
        <p:nvSpPr>
          <p:cNvPr id="639" name="Google Shape;639;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640" name="Google Shape;640;p7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p7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
        <p:nvSpPr>
          <p:cNvPr id="646" name="Google Shape;646;p74"/>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Efficiency plots for a’-&gt;mumu and A’-&gt;dielectrons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650"/>
        <p:cNvGrpSpPr/>
        <p:nvPr/>
      </p:nvGrpSpPr>
      <p:grpSpPr>
        <a:xfrm>
          <a:off x="0" y="0"/>
          <a:ext cx="0" cy="0"/>
          <a:chOff x="0" y="0"/>
          <a:chExt cx="0" cy="0"/>
        </a:xfrm>
      </p:grpSpPr>
      <p:sp>
        <p:nvSpPr>
          <p:cNvPr id="651" name="Google Shape;651;p75"/>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-&gt; muons without DC Emulation</a:t>
            </a:r>
            <a:endParaRPr/>
          </a:p>
        </p:txBody>
      </p:sp>
      <p:sp>
        <p:nvSpPr>
          <p:cNvPr id="652" name="Google Shape;652;p7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656"/>
        <p:cNvGrpSpPr/>
        <p:nvPr/>
      </p:nvGrpSpPr>
      <p:grpSpPr>
        <a:xfrm>
          <a:off x="0" y="0"/>
          <a:ext cx="0" cy="0"/>
          <a:chOff x="0" y="0"/>
          <a:chExt cx="0" cy="0"/>
        </a:xfrm>
      </p:grpSpPr>
      <p:sp>
        <p:nvSpPr>
          <p:cNvPr id="657" name="Google Shape;657;p7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658" name="Google Shape;658;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SzPts val="1100"/>
              <a:buChar char="●"/>
            </a:pPr>
            <a:r>
              <a:rPr lang="en" sz="1100" b="1" u="sng"/>
              <a:t>Sample path (submit):</a:t>
            </a:r>
            <a:r>
              <a:rPr lang="en" sz="1100">
                <a:solidFill>
                  <a:srgbClr val="674EA7"/>
                </a:solidFill>
              </a:rPr>
              <a:t> /mnt/T2_US_MIT/hadoop/mitgroups/DarkQuest/dhoang/Aprime_Muons_Scan_z200_600_18_04_2022/</a:t>
            </a:r>
            <a:endParaRPr sz="1100">
              <a:solidFill>
                <a:srgbClr val="674EA7"/>
              </a:solidFill>
            </a:endParaRPr>
          </a:p>
          <a:p>
            <a:pPr marL="457200" lvl="0" indent="-298450" algn="l" rtl="0">
              <a:spcBef>
                <a:spcPts val="0"/>
              </a:spcBef>
              <a:spcAft>
                <a:spcPts val="0"/>
              </a:spcAft>
              <a:buSzPts val="1100"/>
              <a:buChar char="●"/>
            </a:pPr>
            <a:r>
              <a:rPr lang="en" sz="1100"/>
              <a:t>A Prime to muons Z200-600 sample</a:t>
            </a:r>
            <a:endParaRPr sz="1100"/>
          </a:p>
          <a:p>
            <a:pPr marL="457200" lvl="0" indent="-298450" algn="l" rtl="0">
              <a:spcBef>
                <a:spcPts val="0"/>
              </a:spcBef>
              <a:spcAft>
                <a:spcPts val="0"/>
              </a:spcAft>
              <a:buSzPts val="1100"/>
              <a:buChar char="●"/>
            </a:pPr>
            <a:r>
              <a:rPr lang="en" sz="1100"/>
              <a:t>Acceptance divided into 2 cases (different denominator):</a:t>
            </a:r>
            <a:endParaRPr sz="1100"/>
          </a:p>
          <a:p>
            <a:pPr marL="914400" lvl="1" indent="-298450" algn="l" rtl="0">
              <a:spcBef>
                <a:spcPts val="0"/>
              </a:spcBef>
              <a:spcAft>
                <a:spcPts val="0"/>
              </a:spcAft>
              <a:buSzPts val="1100"/>
              <a:buChar char="○"/>
            </a:pPr>
            <a:r>
              <a:rPr lang="en" sz="1100"/>
              <a:t>Use all events</a:t>
            </a:r>
            <a:endParaRPr sz="1100"/>
          </a:p>
          <a:p>
            <a:pPr marL="914400" lvl="1" indent="-298450" algn="l" rtl="0">
              <a:spcBef>
                <a:spcPts val="0"/>
              </a:spcBef>
              <a:spcAft>
                <a:spcPts val="0"/>
              </a:spcAft>
              <a:buSzPts val="1100"/>
              <a:buChar char="○"/>
            </a:pPr>
            <a:r>
              <a:rPr lang="en" sz="1100"/>
              <a:t>Events with truth z from 500 to 600 cm</a:t>
            </a:r>
            <a:endParaRPr sz="1100"/>
          </a:p>
        </p:txBody>
      </p:sp>
      <p:sp>
        <p:nvSpPr>
          <p:cNvPr id="659" name="Google Shape;659;p7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63"/>
        <p:cNvGrpSpPr/>
        <p:nvPr/>
      </p:nvGrpSpPr>
      <p:grpSpPr>
        <a:xfrm>
          <a:off x="0" y="0"/>
          <a:ext cx="0" cy="0"/>
          <a:chOff x="0" y="0"/>
          <a:chExt cx="0" cy="0"/>
        </a:xfrm>
      </p:grpSpPr>
      <p:sp>
        <p:nvSpPr>
          <p:cNvPr id="664" name="Google Shape;664;p7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 &amp; Trigger acceptance (all 200-600cm)</a:t>
            </a:r>
            <a:endParaRPr/>
          </a:p>
        </p:txBody>
      </p:sp>
      <p:sp>
        <p:nvSpPr>
          <p:cNvPr id="665" name="Google Shape;665;p7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pic>
        <p:nvPicPr>
          <p:cNvPr id="666" name="Google Shape;666;p77"/>
          <p:cNvPicPr preferRelativeResize="0"/>
          <p:nvPr/>
        </p:nvPicPr>
        <p:blipFill>
          <a:blip r:embed="rId3">
            <a:alphaModFix/>
          </a:blip>
          <a:stretch>
            <a:fillRect/>
          </a:stretch>
        </p:blipFill>
        <p:spPr>
          <a:xfrm>
            <a:off x="609076" y="1690750"/>
            <a:ext cx="3351625" cy="3331375"/>
          </a:xfrm>
          <a:prstGeom prst="rect">
            <a:avLst/>
          </a:prstGeom>
          <a:noFill/>
          <a:ln>
            <a:noFill/>
          </a:ln>
        </p:spPr>
      </p:pic>
      <p:pic>
        <p:nvPicPr>
          <p:cNvPr id="667" name="Google Shape;667;p77"/>
          <p:cNvPicPr preferRelativeResize="0"/>
          <p:nvPr/>
        </p:nvPicPr>
        <p:blipFill>
          <a:blip r:embed="rId4">
            <a:alphaModFix/>
          </a:blip>
          <a:stretch>
            <a:fillRect/>
          </a:stretch>
        </p:blipFill>
        <p:spPr>
          <a:xfrm>
            <a:off x="4921288" y="1743219"/>
            <a:ext cx="3351625" cy="3331382"/>
          </a:xfrm>
          <a:prstGeom prst="rect">
            <a:avLst/>
          </a:prstGeom>
          <a:noFill/>
          <a:ln>
            <a:noFill/>
          </a:ln>
        </p:spPr>
      </p:pic>
      <p:sp>
        <p:nvSpPr>
          <p:cNvPr id="668" name="Google Shape;668;p77"/>
          <p:cNvSpPr txBox="1"/>
          <p:nvPr/>
        </p:nvSpPr>
        <p:spPr>
          <a:xfrm>
            <a:off x="1137325" y="126170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Track acceptance (events with 2 tracks)</a:t>
            </a:r>
            <a:endParaRPr>
              <a:latin typeface="Lato"/>
              <a:ea typeface="Lato"/>
              <a:cs typeface="Lato"/>
              <a:sym typeface="Lato"/>
            </a:endParaRPr>
          </a:p>
        </p:txBody>
      </p:sp>
      <p:sp>
        <p:nvSpPr>
          <p:cNvPr id="669" name="Google Shape;669;p77"/>
          <p:cNvSpPr txBox="1"/>
          <p:nvPr/>
        </p:nvSpPr>
        <p:spPr>
          <a:xfrm>
            <a:off x="5371888" y="1290025"/>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Trigger acceptance: (FPGA OR Zjie’s Trigger)</a:t>
            </a:r>
            <a:endParaRPr>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673"/>
        <p:cNvGrpSpPr/>
        <p:nvPr/>
      </p:nvGrpSpPr>
      <p:grpSpPr>
        <a:xfrm>
          <a:off x="0" y="0"/>
          <a:ext cx="0" cy="0"/>
          <a:chOff x="0" y="0"/>
          <a:chExt cx="0" cy="0"/>
        </a:xfrm>
      </p:grpSpPr>
      <p:sp>
        <p:nvSpPr>
          <p:cNvPr id="674" name="Google Shape;674;p7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 &amp; Trigger acceptance (all 200-600cm) </a:t>
            </a:r>
            <a:r>
              <a:rPr lang="en">
                <a:solidFill>
                  <a:srgbClr val="BF9000"/>
                </a:solidFill>
              </a:rPr>
              <a:t>but only consider reco’ed events in 500-600</a:t>
            </a:r>
            <a:endParaRPr>
              <a:solidFill>
                <a:srgbClr val="BF9000"/>
              </a:solidFill>
            </a:endParaRPr>
          </a:p>
        </p:txBody>
      </p:sp>
      <p:sp>
        <p:nvSpPr>
          <p:cNvPr id="675" name="Google Shape;675;p7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676" name="Google Shape;676;p78"/>
          <p:cNvSpPr txBox="1"/>
          <p:nvPr/>
        </p:nvSpPr>
        <p:spPr>
          <a:xfrm>
            <a:off x="1137325" y="1544425"/>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Track acceptance (events with 2 tracks)</a:t>
            </a:r>
            <a:endParaRPr>
              <a:latin typeface="Lato"/>
              <a:ea typeface="Lato"/>
              <a:cs typeface="Lato"/>
              <a:sym typeface="Lato"/>
            </a:endParaRPr>
          </a:p>
        </p:txBody>
      </p:sp>
      <p:sp>
        <p:nvSpPr>
          <p:cNvPr id="677" name="Google Shape;677;p78"/>
          <p:cNvSpPr txBox="1"/>
          <p:nvPr/>
        </p:nvSpPr>
        <p:spPr>
          <a:xfrm>
            <a:off x="5371888" y="157275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Trigger acceptance: (FPGA OR Zjie’s Trigger)</a:t>
            </a:r>
            <a:endParaRPr>
              <a:latin typeface="Lato"/>
              <a:ea typeface="Lato"/>
              <a:cs typeface="Lato"/>
              <a:sym typeface="Lato"/>
            </a:endParaRPr>
          </a:p>
        </p:txBody>
      </p:sp>
      <p:pic>
        <p:nvPicPr>
          <p:cNvPr id="678" name="Google Shape;678;p78"/>
          <p:cNvPicPr preferRelativeResize="0"/>
          <p:nvPr/>
        </p:nvPicPr>
        <p:blipFill>
          <a:blip r:embed="rId3">
            <a:alphaModFix/>
          </a:blip>
          <a:stretch>
            <a:fillRect/>
          </a:stretch>
        </p:blipFill>
        <p:spPr>
          <a:xfrm>
            <a:off x="5101471" y="2250563"/>
            <a:ext cx="2666462" cy="2650350"/>
          </a:xfrm>
          <a:prstGeom prst="rect">
            <a:avLst/>
          </a:prstGeom>
          <a:noFill/>
          <a:ln>
            <a:noFill/>
          </a:ln>
        </p:spPr>
      </p:pic>
      <p:pic>
        <p:nvPicPr>
          <p:cNvPr id="679" name="Google Shape;679;p78"/>
          <p:cNvPicPr preferRelativeResize="0"/>
          <p:nvPr/>
        </p:nvPicPr>
        <p:blipFill>
          <a:blip r:embed="rId4">
            <a:alphaModFix/>
          </a:blip>
          <a:stretch>
            <a:fillRect/>
          </a:stretch>
        </p:blipFill>
        <p:spPr>
          <a:xfrm>
            <a:off x="706975" y="2236400"/>
            <a:ext cx="2694959" cy="2678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Residual distributions</a:t>
            </a:r>
            <a:endParaRPr/>
          </a:p>
        </p:txBody>
      </p:sp>
      <p:sp>
        <p:nvSpPr>
          <p:cNvPr id="126" name="Google Shape;126;p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27" name="Google Shape;127;p25"/>
          <p:cNvPicPr preferRelativeResize="0"/>
          <p:nvPr/>
        </p:nvPicPr>
        <p:blipFill>
          <a:blip r:embed="rId3">
            <a:alphaModFix/>
          </a:blip>
          <a:stretch>
            <a:fillRect/>
          </a:stretch>
        </p:blipFill>
        <p:spPr>
          <a:xfrm>
            <a:off x="152400" y="1169850"/>
            <a:ext cx="3992992" cy="3821250"/>
          </a:xfrm>
          <a:prstGeom prst="rect">
            <a:avLst/>
          </a:prstGeom>
          <a:noFill/>
          <a:ln>
            <a:noFill/>
          </a:ln>
        </p:spPr>
      </p:pic>
      <p:pic>
        <p:nvPicPr>
          <p:cNvPr id="128" name="Google Shape;128;p25"/>
          <p:cNvPicPr preferRelativeResize="0"/>
          <p:nvPr/>
        </p:nvPicPr>
        <p:blipFill>
          <a:blip r:embed="rId4">
            <a:alphaModFix/>
          </a:blip>
          <a:stretch>
            <a:fillRect/>
          </a:stretch>
        </p:blipFill>
        <p:spPr>
          <a:xfrm>
            <a:off x="4297792" y="1169850"/>
            <a:ext cx="3772494" cy="3821250"/>
          </a:xfrm>
          <a:prstGeom prst="rect">
            <a:avLst/>
          </a:prstGeom>
          <a:noFill/>
          <a:ln>
            <a:noFill/>
          </a:ln>
        </p:spPr>
      </p:pic>
      <p:sp>
        <p:nvSpPr>
          <p:cNvPr id="129" name="Google Shape;129;p25"/>
          <p:cNvSpPr txBox="1"/>
          <p:nvPr/>
        </p:nvSpPr>
        <p:spPr>
          <a:xfrm>
            <a:off x="5855900" y="554250"/>
            <a:ext cx="91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0 shared hits</a:t>
            </a:r>
            <a:endParaRPr>
              <a:latin typeface="Lato"/>
              <a:ea typeface="Lato"/>
              <a:cs typeface="Lato"/>
              <a:sym typeface="Lato"/>
            </a:endParaRPr>
          </a:p>
        </p:txBody>
      </p:sp>
      <p:sp>
        <p:nvSpPr>
          <p:cNvPr id="130" name="Google Shape;130;p25"/>
          <p:cNvSpPr txBox="1"/>
          <p:nvPr/>
        </p:nvSpPr>
        <p:spPr>
          <a:xfrm>
            <a:off x="3115775" y="1555950"/>
            <a:ext cx="914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Lato"/>
                <a:ea typeface="Lato"/>
                <a:cs typeface="Lato"/>
                <a:sym typeface="Lato"/>
              </a:rPr>
              <a:t>It seems that the more hits you shared, the more skewed the distribution.</a:t>
            </a:r>
            <a:endParaRPr sz="900">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683"/>
        <p:cNvGrpSpPr/>
        <p:nvPr/>
      </p:nvGrpSpPr>
      <p:grpSpPr>
        <a:xfrm>
          <a:off x="0" y="0"/>
          <a:ext cx="0" cy="0"/>
          <a:chOff x="0" y="0"/>
          <a:chExt cx="0" cy="0"/>
        </a:xfrm>
      </p:grpSpPr>
      <p:sp>
        <p:nvSpPr>
          <p:cNvPr id="684" name="Google Shape;684;p7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 &amp; Trigger acceptance</a:t>
            </a:r>
            <a:r>
              <a:rPr lang="en">
                <a:solidFill>
                  <a:srgbClr val="351C75"/>
                </a:solidFill>
              </a:rPr>
              <a:t> (500-600cm)</a:t>
            </a:r>
            <a:endParaRPr>
              <a:solidFill>
                <a:srgbClr val="351C75"/>
              </a:solidFill>
            </a:endParaRPr>
          </a:p>
        </p:txBody>
      </p:sp>
      <p:sp>
        <p:nvSpPr>
          <p:cNvPr id="685" name="Google Shape;685;p7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686" name="Google Shape;686;p79"/>
          <p:cNvSpPr txBox="1"/>
          <p:nvPr/>
        </p:nvSpPr>
        <p:spPr>
          <a:xfrm>
            <a:off x="1137325" y="126170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Track acceptance (events with 2 tracks)</a:t>
            </a:r>
            <a:endParaRPr>
              <a:latin typeface="Lato"/>
              <a:ea typeface="Lato"/>
              <a:cs typeface="Lato"/>
              <a:sym typeface="Lato"/>
            </a:endParaRPr>
          </a:p>
        </p:txBody>
      </p:sp>
      <p:sp>
        <p:nvSpPr>
          <p:cNvPr id="687" name="Google Shape;687;p79"/>
          <p:cNvSpPr txBox="1"/>
          <p:nvPr/>
        </p:nvSpPr>
        <p:spPr>
          <a:xfrm>
            <a:off x="5426263" y="126170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Trigger acceptance: (FPGA OR Zjie’s Trigger)</a:t>
            </a:r>
            <a:endParaRPr>
              <a:latin typeface="Lato"/>
              <a:ea typeface="Lato"/>
              <a:cs typeface="Lato"/>
              <a:sym typeface="Lato"/>
            </a:endParaRPr>
          </a:p>
        </p:txBody>
      </p:sp>
      <p:pic>
        <p:nvPicPr>
          <p:cNvPr id="688" name="Google Shape;688;p79"/>
          <p:cNvPicPr preferRelativeResize="0"/>
          <p:nvPr/>
        </p:nvPicPr>
        <p:blipFill>
          <a:blip r:embed="rId3">
            <a:alphaModFix/>
          </a:blip>
          <a:stretch>
            <a:fillRect/>
          </a:stretch>
        </p:blipFill>
        <p:spPr>
          <a:xfrm>
            <a:off x="495550" y="1877300"/>
            <a:ext cx="3015570" cy="3062100"/>
          </a:xfrm>
          <a:prstGeom prst="rect">
            <a:avLst/>
          </a:prstGeom>
          <a:noFill/>
          <a:ln>
            <a:noFill/>
          </a:ln>
        </p:spPr>
      </p:pic>
      <p:pic>
        <p:nvPicPr>
          <p:cNvPr id="689" name="Google Shape;689;p79"/>
          <p:cNvPicPr preferRelativeResize="0"/>
          <p:nvPr/>
        </p:nvPicPr>
        <p:blipFill>
          <a:blip r:embed="rId4">
            <a:alphaModFix/>
          </a:blip>
          <a:stretch>
            <a:fillRect/>
          </a:stretch>
        </p:blipFill>
        <p:spPr>
          <a:xfrm>
            <a:off x="5059245" y="1905625"/>
            <a:ext cx="2950905" cy="29330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693"/>
        <p:cNvGrpSpPr/>
        <p:nvPr/>
      </p:nvGrpSpPr>
      <p:grpSpPr>
        <a:xfrm>
          <a:off x="0" y="0"/>
          <a:ext cx="0" cy="0"/>
          <a:chOff x="0" y="0"/>
          <a:chExt cx="0" cy="0"/>
        </a:xfrm>
      </p:grpSpPr>
      <p:sp>
        <p:nvSpPr>
          <p:cNvPr id="694" name="Google Shape;694;p80"/>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-&gt; muons with DC Emulation</a:t>
            </a:r>
            <a:endParaRPr/>
          </a:p>
        </p:txBody>
      </p:sp>
      <p:sp>
        <p:nvSpPr>
          <p:cNvPr id="695" name="Google Shape;695;p8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699"/>
        <p:cNvGrpSpPr/>
        <p:nvPr/>
      </p:nvGrpSpPr>
      <p:grpSpPr>
        <a:xfrm>
          <a:off x="0" y="0"/>
          <a:ext cx="0" cy="0"/>
          <a:chOff x="0" y="0"/>
          <a:chExt cx="0" cy="0"/>
        </a:xfrm>
      </p:grpSpPr>
      <p:sp>
        <p:nvSpPr>
          <p:cNvPr id="700" name="Google Shape;700;p8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 &amp; Trigger acceptance (all 200-600cm)</a:t>
            </a:r>
            <a:endParaRPr/>
          </a:p>
        </p:txBody>
      </p:sp>
      <p:sp>
        <p:nvSpPr>
          <p:cNvPr id="701" name="Google Shape;701;p8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702" name="Google Shape;702;p81"/>
          <p:cNvSpPr txBox="1"/>
          <p:nvPr/>
        </p:nvSpPr>
        <p:spPr>
          <a:xfrm>
            <a:off x="1137325" y="126170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Track acceptance (events with 2 tracks)</a:t>
            </a:r>
            <a:endParaRPr>
              <a:latin typeface="Lato"/>
              <a:ea typeface="Lato"/>
              <a:cs typeface="Lato"/>
              <a:sym typeface="Lato"/>
            </a:endParaRPr>
          </a:p>
        </p:txBody>
      </p:sp>
      <p:sp>
        <p:nvSpPr>
          <p:cNvPr id="703" name="Google Shape;703;p81"/>
          <p:cNvSpPr txBox="1"/>
          <p:nvPr/>
        </p:nvSpPr>
        <p:spPr>
          <a:xfrm>
            <a:off x="5371888" y="1290025"/>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Trigger acceptance: (FPGA OR Zjie’s Trigger)</a:t>
            </a:r>
            <a:endParaRPr>
              <a:latin typeface="Lato"/>
              <a:ea typeface="Lato"/>
              <a:cs typeface="Lato"/>
              <a:sym typeface="Lato"/>
            </a:endParaRPr>
          </a:p>
        </p:txBody>
      </p:sp>
      <p:pic>
        <p:nvPicPr>
          <p:cNvPr id="704" name="Google Shape;704;p81"/>
          <p:cNvPicPr preferRelativeResize="0"/>
          <p:nvPr/>
        </p:nvPicPr>
        <p:blipFill>
          <a:blip r:embed="rId3">
            <a:alphaModFix/>
          </a:blip>
          <a:stretch>
            <a:fillRect/>
          </a:stretch>
        </p:blipFill>
        <p:spPr>
          <a:xfrm>
            <a:off x="540825" y="1949125"/>
            <a:ext cx="3046911" cy="2961400"/>
          </a:xfrm>
          <a:prstGeom prst="rect">
            <a:avLst/>
          </a:prstGeom>
          <a:noFill/>
          <a:ln>
            <a:noFill/>
          </a:ln>
        </p:spPr>
      </p:pic>
      <p:pic>
        <p:nvPicPr>
          <p:cNvPr id="705" name="Google Shape;705;p81"/>
          <p:cNvPicPr preferRelativeResize="0"/>
          <p:nvPr/>
        </p:nvPicPr>
        <p:blipFill>
          <a:blip r:embed="rId4">
            <a:alphaModFix/>
          </a:blip>
          <a:stretch>
            <a:fillRect/>
          </a:stretch>
        </p:blipFill>
        <p:spPr>
          <a:xfrm>
            <a:off x="5121650" y="1963288"/>
            <a:ext cx="2950905" cy="29330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80"/>
              <a:t>Track &amp; Trigger acceptance</a:t>
            </a:r>
            <a:r>
              <a:rPr lang="en" sz="2580">
                <a:solidFill>
                  <a:srgbClr val="351C75"/>
                </a:solidFill>
              </a:rPr>
              <a:t> (all within 500-600cm)</a:t>
            </a:r>
            <a:endParaRPr sz="2580">
              <a:solidFill>
                <a:srgbClr val="351C75"/>
              </a:solidFill>
            </a:endParaRPr>
          </a:p>
        </p:txBody>
      </p:sp>
      <p:sp>
        <p:nvSpPr>
          <p:cNvPr id="711" name="Google Shape;711;p8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712" name="Google Shape;712;p82"/>
          <p:cNvSpPr txBox="1"/>
          <p:nvPr/>
        </p:nvSpPr>
        <p:spPr>
          <a:xfrm>
            <a:off x="1137325" y="126170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Track acceptance (events with 2 tracks)</a:t>
            </a:r>
            <a:endParaRPr>
              <a:latin typeface="Lato"/>
              <a:ea typeface="Lato"/>
              <a:cs typeface="Lato"/>
              <a:sym typeface="Lato"/>
            </a:endParaRPr>
          </a:p>
        </p:txBody>
      </p:sp>
      <p:sp>
        <p:nvSpPr>
          <p:cNvPr id="713" name="Google Shape;713;p82"/>
          <p:cNvSpPr txBox="1"/>
          <p:nvPr/>
        </p:nvSpPr>
        <p:spPr>
          <a:xfrm>
            <a:off x="5371888" y="1290025"/>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Trigger acceptance: (FPGA OR Zjie’s Trigger)</a:t>
            </a:r>
            <a:endParaRPr>
              <a:latin typeface="Lato"/>
              <a:ea typeface="Lato"/>
              <a:cs typeface="Lato"/>
              <a:sym typeface="Lato"/>
            </a:endParaRPr>
          </a:p>
        </p:txBody>
      </p:sp>
      <p:pic>
        <p:nvPicPr>
          <p:cNvPr id="714" name="Google Shape;714;p82"/>
          <p:cNvPicPr preferRelativeResize="0"/>
          <p:nvPr/>
        </p:nvPicPr>
        <p:blipFill>
          <a:blip r:embed="rId3">
            <a:alphaModFix/>
          </a:blip>
          <a:stretch>
            <a:fillRect/>
          </a:stretch>
        </p:blipFill>
        <p:spPr>
          <a:xfrm>
            <a:off x="673575" y="1877300"/>
            <a:ext cx="2979402" cy="2961400"/>
          </a:xfrm>
          <a:prstGeom prst="rect">
            <a:avLst/>
          </a:prstGeom>
          <a:noFill/>
          <a:ln>
            <a:noFill/>
          </a:ln>
        </p:spPr>
      </p:pic>
      <p:pic>
        <p:nvPicPr>
          <p:cNvPr id="715" name="Google Shape;715;p82"/>
          <p:cNvPicPr preferRelativeResize="0"/>
          <p:nvPr/>
        </p:nvPicPr>
        <p:blipFill>
          <a:blip r:embed="rId4">
            <a:alphaModFix/>
          </a:blip>
          <a:stretch>
            <a:fillRect/>
          </a:stretch>
        </p:blipFill>
        <p:spPr>
          <a:xfrm>
            <a:off x="4794927" y="1891463"/>
            <a:ext cx="2950905" cy="29330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719"/>
        <p:cNvGrpSpPr/>
        <p:nvPr/>
      </p:nvGrpSpPr>
      <p:grpSpPr>
        <a:xfrm>
          <a:off x="0" y="0"/>
          <a:ext cx="0" cy="0"/>
          <a:chOff x="0" y="0"/>
          <a:chExt cx="0" cy="0"/>
        </a:xfrm>
      </p:grpSpPr>
      <p:sp>
        <p:nvSpPr>
          <p:cNvPr id="720" name="Google Shape;720;p8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-&gt; ee without DC Emulation</a:t>
            </a:r>
            <a:endParaRPr/>
          </a:p>
        </p:txBody>
      </p:sp>
      <p:sp>
        <p:nvSpPr>
          <p:cNvPr id="721" name="Google Shape;721;p8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725"/>
        <p:cNvGrpSpPr/>
        <p:nvPr/>
      </p:nvGrpSpPr>
      <p:grpSpPr>
        <a:xfrm>
          <a:off x="0" y="0"/>
          <a:ext cx="0" cy="0"/>
          <a:chOff x="0" y="0"/>
          <a:chExt cx="0" cy="0"/>
        </a:xfrm>
      </p:grpSpPr>
      <p:sp>
        <p:nvSpPr>
          <p:cNvPr id="726" name="Google Shape;726;p8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727" name="Google Shape;727;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SzPts val="1100"/>
              <a:buChar char="●"/>
            </a:pPr>
            <a:r>
              <a:rPr lang="en" sz="1100" b="1" u="sng"/>
              <a:t>Sample path (submit):</a:t>
            </a:r>
            <a:r>
              <a:rPr lang="en" sz="1100">
                <a:solidFill>
                  <a:srgbClr val="674EA7"/>
                </a:solidFill>
              </a:rPr>
              <a:t>  </a:t>
            </a:r>
            <a:r>
              <a:rPr lang="en" sz="1000">
                <a:solidFill>
                  <a:srgbClr val="351C75"/>
                </a:solidFill>
              </a:rPr>
              <a:t>/mnt/T2_US_MIT/hadoop/mitgroups/DarkQuest/dhoang/Aprime_Electrons_Scan_z200_600_20_04_2022/</a:t>
            </a:r>
            <a:endParaRPr sz="300">
              <a:solidFill>
                <a:srgbClr val="351C75"/>
              </a:solidFill>
            </a:endParaRPr>
          </a:p>
          <a:p>
            <a:pPr marL="457200" lvl="0" indent="-298450" algn="l" rtl="0">
              <a:spcBef>
                <a:spcPts val="0"/>
              </a:spcBef>
              <a:spcAft>
                <a:spcPts val="0"/>
              </a:spcAft>
              <a:buSzPts val="1100"/>
              <a:buChar char="●"/>
            </a:pPr>
            <a:r>
              <a:rPr lang="en" sz="1100"/>
              <a:t>Z200-600  Aprime to electron sample</a:t>
            </a:r>
            <a:endParaRPr sz="1100"/>
          </a:p>
          <a:p>
            <a:pPr marL="457200" lvl="0" indent="-298450" algn="l" rtl="0">
              <a:spcBef>
                <a:spcPts val="0"/>
              </a:spcBef>
              <a:spcAft>
                <a:spcPts val="0"/>
              </a:spcAft>
              <a:buSzPts val="1100"/>
              <a:buChar char="●"/>
            </a:pPr>
            <a:r>
              <a:rPr lang="en" sz="1100"/>
              <a:t>Acceptance divided into 2 cases (different denominator):</a:t>
            </a:r>
            <a:endParaRPr sz="1100"/>
          </a:p>
          <a:p>
            <a:pPr marL="914400" lvl="1" indent="-298450" algn="l" rtl="0">
              <a:spcBef>
                <a:spcPts val="0"/>
              </a:spcBef>
              <a:spcAft>
                <a:spcPts val="0"/>
              </a:spcAft>
              <a:buSzPts val="1100"/>
              <a:buChar char="○"/>
            </a:pPr>
            <a:r>
              <a:rPr lang="en" sz="1100"/>
              <a:t>Use all events</a:t>
            </a:r>
            <a:endParaRPr sz="1100"/>
          </a:p>
          <a:p>
            <a:pPr marL="914400" lvl="1" indent="-298450" algn="l" rtl="0">
              <a:spcBef>
                <a:spcPts val="0"/>
              </a:spcBef>
              <a:spcAft>
                <a:spcPts val="0"/>
              </a:spcAft>
              <a:buSzPts val="1100"/>
              <a:buChar char="○"/>
            </a:pPr>
            <a:r>
              <a:rPr lang="en" sz="1100"/>
              <a:t>Events with truth z from 500 to 600 cm</a:t>
            </a:r>
            <a:endParaRPr sz="1100"/>
          </a:p>
        </p:txBody>
      </p:sp>
      <p:sp>
        <p:nvSpPr>
          <p:cNvPr id="728" name="Google Shape;728;p8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732"/>
        <p:cNvGrpSpPr/>
        <p:nvPr/>
      </p:nvGrpSpPr>
      <p:grpSpPr>
        <a:xfrm>
          <a:off x="0" y="0"/>
          <a:ext cx="0" cy="0"/>
          <a:chOff x="0" y="0"/>
          <a:chExt cx="0" cy="0"/>
        </a:xfrm>
      </p:grpSpPr>
      <p:sp>
        <p:nvSpPr>
          <p:cNvPr id="733" name="Google Shape;733;p8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 &amp; Trigger acceptance (all 200-600cm)</a:t>
            </a:r>
            <a:endParaRPr/>
          </a:p>
        </p:txBody>
      </p:sp>
      <p:sp>
        <p:nvSpPr>
          <p:cNvPr id="734" name="Google Shape;734;p8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735" name="Google Shape;735;p85"/>
          <p:cNvSpPr txBox="1"/>
          <p:nvPr/>
        </p:nvSpPr>
        <p:spPr>
          <a:xfrm>
            <a:off x="1137325" y="126170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Track acceptance (events with 2 tracks)</a:t>
            </a:r>
            <a:endParaRPr>
              <a:latin typeface="Lato"/>
              <a:ea typeface="Lato"/>
              <a:cs typeface="Lato"/>
              <a:sym typeface="Lato"/>
            </a:endParaRPr>
          </a:p>
        </p:txBody>
      </p:sp>
      <p:sp>
        <p:nvSpPr>
          <p:cNvPr id="736" name="Google Shape;736;p85"/>
          <p:cNvSpPr txBox="1"/>
          <p:nvPr/>
        </p:nvSpPr>
        <p:spPr>
          <a:xfrm>
            <a:off x="5371888" y="1290025"/>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Trigger acceptance: (ECAL Trigger (sum &gt; 2GeV))</a:t>
            </a:r>
            <a:endParaRPr>
              <a:latin typeface="Lato"/>
              <a:ea typeface="Lato"/>
              <a:cs typeface="Lato"/>
              <a:sym typeface="Lato"/>
            </a:endParaRPr>
          </a:p>
        </p:txBody>
      </p:sp>
      <p:pic>
        <p:nvPicPr>
          <p:cNvPr id="737" name="Google Shape;737;p85"/>
          <p:cNvPicPr preferRelativeResize="0"/>
          <p:nvPr/>
        </p:nvPicPr>
        <p:blipFill>
          <a:blip r:embed="rId3">
            <a:alphaModFix/>
          </a:blip>
          <a:stretch>
            <a:fillRect/>
          </a:stretch>
        </p:blipFill>
        <p:spPr>
          <a:xfrm>
            <a:off x="721375" y="1877300"/>
            <a:ext cx="2929703" cy="2961400"/>
          </a:xfrm>
          <a:prstGeom prst="rect">
            <a:avLst/>
          </a:prstGeom>
          <a:noFill/>
          <a:ln>
            <a:noFill/>
          </a:ln>
        </p:spPr>
      </p:pic>
      <p:pic>
        <p:nvPicPr>
          <p:cNvPr id="738" name="Google Shape;738;p85"/>
          <p:cNvPicPr preferRelativeResize="0"/>
          <p:nvPr/>
        </p:nvPicPr>
        <p:blipFill>
          <a:blip r:embed="rId4">
            <a:alphaModFix/>
          </a:blip>
          <a:stretch>
            <a:fillRect/>
          </a:stretch>
        </p:blipFill>
        <p:spPr>
          <a:xfrm>
            <a:off x="5119353" y="1891463"/>
            <a:ext cx="2955500" cy="29330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742"/>
        <p:cNvGrpSpPr/>
        <p:nvPr/>
      </p:nvGrpSpPr>
      <p:grpSpPr>
        <a:xfrm>
          <a:off x="0" y="0"/>
          <a:ext cx="0" cy="0"/>
          <a:chOff x="0" y="0"/>
          <a:chExt cx="0" cy="0"/>
        </a:xfrm>
      </p:grpSpPr>
      <p:sp>
        <p:nvSpPr>
          <p:cNvPr id="743" name="Google Shape;743;p8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 &amp; Trigger acceptance (all 500-600cm)</a:t>
            </a:r>
            <a:endParaRPr/>
          </a:p>
        </p:txBody>
      </p:sp>
      <p:sp>
        <p:nvSpPr>
          <p:cNvPr id="744" name="Google Shape;744;p8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745" name="Google Shape;745;p86"/>
          <p:cNvSpPr txBox="1"/>
          <p:nvPr/>
        </p:nvSpPr>
        <p:spPr>
          <a:xfrm>
            <a:off x="1137325" y="126170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Track acceptance (events with 2 tracks)</a:t>
            </a:r>
            <a:endParaRPr>
              <a:latin typeface="Lato"/>
              <a:ea typeface="Lato"/>
              <a:cs typeface="Lato"/>
              <a:sym typeface="Lato"/>
            </a:endParaRPr>
          </a:p>
        </p:txBody>
      </p:sp>
      <p:sp>
        <p:nvSpPr>
          <p:cNvPr id="746" name="Google Shape;746;p86"/>
          <p:cNvSpPr txBox="1"/>
          <p:nvPr/>
        </p:nvSpPr>
        <p:spPr>
          <a:xfrm>
            <a:off x="5371888" y="1290025"/>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Trigger acceptance: (ECAL Trigger (sum &gt; 2GeV))</a:t>
            </a:r>
            <a:endParaRPr>
              <a:latin typeface="Lato"/>
              <a:ea typeface="Lato"/>
              <a:cs typeface="Lato"/>
              <a:sym typeface="Lato"/>
            </a:endParaRPr>
          </a:p>
        </p:txBody>
      </p:sp>
      <p:pic>
        <p:nvPicPr>
          <p:cNvPr id="747" name="Google Shape;747;p86"/>
          <p:cNvPicPr preferRelativeResize="0"/>
          <p:nvPr/>
        </p:nvPicPr>
        <p:blipFill>
          <a:blip r:embed="rId3">
            <a:alphaModFix/>
          </a:blip>
          <a:stretch>
            <a:fillRect/>
          </a:stretch>
        </p:blipFill>
        <p:spPr>
          <a:xfrm>
            <a:off x="658025" y="1877300"/>
            <a:ext cx="2929703" cy="2961400"/>
          </a:xfrm>
          <a:prstGeom prst="rect">
            <a:avLst/>
          </a:prstGeom>
          <a:noFill/>
          <a:ln>
            <a:noFill/>
          </a:ln>
        </p:spPr>
      </p:pic>
      <p:pic>
        <p:nvPicPr>
          <p:cNvPr id="748" name="Google Shape;748;p86"/>
          <p:cNvPicPr preferRelativeResize="0"/>
          <p:nvPr/>
        </p:nvPicPr>
        <p:blipFill>
          <a:blip r:embed="rId4">
            <a:alphaModFix/>
          </a:blip>
          <a:stretch>
            <a:fillRect/>
          </a:stretch>
        </p:blipFill>
        <p:spPr>
          <a:xfrm>
            <a:off x="5175400" y="1891450"/>
            <a:ext cx="2843379" cy="29330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52"/>
        <p:cNvGrpSpPr/>
        <p:nvPr/>
      </p:nvGrpSpPr>
      <p:grpSpPr>
        <a:xfrm>
          <a:off x="0" y="0"/>
          <a:ext cx="0" cy="0"/>
          <a:chOff x="0" y="0"/>
          <a:chExt cx="0" cy="0"/>
        </a:xfrm>
      </p:grpSpPr>
      <p:sp>
        <p:nvSpPr>
          <p:cNvPr id="753" name="Google Shape;753;p87"/>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-&gt; ee with DC Emulation</a:t>
            </a:r>
            <a:endParaRPr/>
          </a:p>
        </p:txBody>
      </p:sp>
      <p:sp>
        <p:nvSpPr>
          <p:cNvPr id="754" name="Google Shape;754;p8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758"/>
        <p:cNvGrpSpPr/>
        <p:nvPr/>
      </p:nvGrpSpPr>
      <p:grpSpPr>
        <a:xfrm>
          <a:off x="0" y="0"/>
          <a:ext cx="0" cy="0"/>
          <a:chOff x="0" y="0"/>
          <a:chExt cx="0" cy="0"/>
        </a:xfrm>
      </p:grpSpPr>
      <p:sp>
        <p:nvSpPr>
          <p:cNvPr id="759" name="Google Shape;759;p8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760" name="Google Shape;760;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SzPts val="1100"/>
              <a:buChar char="●"/>
            </a:pPr>
            <a:r>
              <a:rPr lang="en" sz="1100" b="1" u="sng"/>
              <a:t>Sample path (submit):</a:t>
            </a:r>
            <a:r>
              <a:rPr lang="en" sz="1100">
                <a:solidFill>
                  <a:srgbClr val="674EA7"/>
                </a:solidFill>
              </a:rPr>
              <a:t>  </a:t>
            </a:r>
            <a:r>
              <a:rPr lang="en" sz="1000">
                <a:solidFill>
                  <a:srgbClr val="351C75"/>
                </a:solidFill>
              </a:rPr>
              <a:t>/mnt/T2_US_MIT/hadoop/mitgroups/DarkQuest/dhoang/DCEM_Aprime_Electrons_Scan_z200_600_26_04_2022/</a:t>
            </a:r>
            <a:endParaRPr sz="300">
              <a:solidFill>
                <a:srgbClr val="351C75"/>
              </a:solidFill>
            </a:endParaRPr>
          </a:p>
          <a:p>
            <a:pPr marL="457200" lvl="0" indent="-298450" algn="l" rtl="0">
              <a:spcBef>
                <a:spcPts val="0"/>
              </a:spcBef>
              <a:spcAft>
                <a:spcPts val="0"/>
              </a:spcAft>
              <a:buSzPts val="1100"/>
              <a:buChar char="●"/>
            </a:pPr>
            <a:r>
              <a:rPr lang="en" sz="1100"/>
              <a:t>Z200-600  Aprime to electron sample with DC emulation</a:t>
            </a:r>
            <a:endParaRPr sz="1100"/>
          </a:p>
          <a:p>
            <a:pPr marL="457200" lvl="0" indent="-298450" algn="l" rtl="0">
              <a:spcBef>
                <a:spcPts val="0"/>
              </a:spcBef>
              <a:spcAft>
                <a:spcPts val="0"/>
              </a:spcAft>
              <a:buSzPts val="1100"/>
              <a:buChar char="●"/>
            </a:pPr>
            <a:r>
              <a:rPr lang="en" sz="1100"/>
              <a:t>Acceptance divided into 2 cases (different denominator):</a:t>
            </a:r>
            <a:endParaRPr sz="1100"/>
          </a:p>
          <a:p>
            <a:pPr marL="914400" lvl="1" indent="-298450" algn="l" rtl="0">
              <a:spcBef>
                <a:spcPts val="0"/>
              </a:spcBef>
              <a:spcAft>
                <a:spcPts val="0"/>
              </a:spcAft>
              <a:buSzPts val="1100"/>
              <a:buChar char="○"/>
            </a:pPr>
            <a:r>
              <a:rPr lang="en" sz="1100"/>
              <a:t>Use all events</a:t>
            </a:r>
            <a:endParaRPr sz="1100"/>
          </a:p>
          <a:p>
            <a:pPr marL="914400" lvl="1" indent="-298450" algn="l" rtl="0">
              <a:spcBef>
                <a:spcPts val="0"/>
              </a:spcBef>
              <a:spcAft>
                <a:spcPts val="0"/>
              </a:spcAft>
              <a:buSzPts val="1100"/>
              <a:buChar char="○"/>
            </a:pPr>
            <a:r>
              <a:rPr lang="en" sz="1100"/>
              <a:t>Events with truth z from 500 to 600 cm</a:t>
            </a:r>
            <a:endParaRPr sz="1100"/>
          </a:p>
        </p:txBody>
      </p:sp>
      <p:sp>
        <p:nvSpPr>
          <p:cNvPr id="761" name="Google Shape;761;p8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34"/>
        <p:cNvGrpSpPr/>
        <p:nvPr/>
      </p:nvGrpSpPr>
      <p:grpSpPr>
        <a:xfrm>
          <a:off x="0" y="0"/>
          <a:ext cx="0" cy="0"/>
          <a:chOff x="0" y="0"/>
          <a:chExt cx="0" cy="0"/>
        </a:xfrm>
      </p:grpSpPr>
      <p:sp>
        <p:nvSpPr>
          <p:cNvPr id="135" name="Google Shape;135;p2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36" name="Google Shape;136;p26"/>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TRacket reco study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765"/>
        <p:cNvGrpSpPr/>
        <p:nvPr/>
      </p:nvGrpSpPr>
      <p:grpSpPr>
        <a:xfrm>
          <a:off x="0" y="0"/>
          <a:ext cx="0" cy="0"/>
          <a:chOff x="0" y="0"/>
          <a:chExt cx="0" cy="0"/>
        </a:xfrm>
      </p:grpSpPr>
      <p:sp>
        <p:nvSpPr>
          <p:cNvPr id="766" name="Google Shape;766;p8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 &amp; Trigger acceptance (all 200-600cm)</a:t>
            </a:r>
            <a:endParaRPr/>
          </a:p>
        </p:txBody>
      </p:sp>
      <p:sp>
        <p:nvSpPr>
          <p:cNvPr id="767" name="Google Shape;767;p8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
        <p:nvSpPr>
          <p:cNvPr id="768" name="Google Shape;768;p89"/>
          <p:cNvSpPr txBox="1"/>
          <p:nvPr/>
        </p:nvSpPr>
        <p:spPr>
          <a:xfrm>
            <a:off x="1137325" y="126170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Track acceptance (events with 2 tracks)</a:t>
            </a:r>
            <a:endParaRPr>
              <a:latin typeface="Lato"/>
              <a:ea typeface="Lato"/>
              <a:cs typeface="Lato"/>
              <a:sym typeface="Lato"/>
            </a:endParaRPr>
          </a:p>
        </p:txBody>
      </p:sp>
      <p:sp>
        <p:nvSpPr>
          <p:cNvPr id="769" name="Google Shape;769;p89"/>
          <p:cNvSpPr txBox="1"/>
          <p:nvPr/>
        </p:nvSpPr>
        <p:spPr>
          <a:xfrm>
            <a:off x="5371888" y="1290025"/>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Trigger acceptance: (ECAL Trigger (sum &gt; 2GeV))</a:t>
            </a:r>
            <a:endParaRPr>
              <a:latin typeface="Lato"/>
              <a:ea typeface="Lato"/>
              <a:cs typeface="Lato"/>
              <a:sym typeface="Lato"/>
            </a:endParaRPr>
          </a:p>
        </p:txBody>
      </p:sp>
      <p:pic>
        <p:nvPicPr>
          <p:cNvPr id="770" name="Google Shape;770;p89"/>
          <p:cNvPicPr preferRelativeResize="0"/>
          <p:nvPr/>
        </p:nvPicPr>
        <p:blipFill>
          <a:blip r:embed="rId3">
            <a:alphaModFix/>
          </a:blip>
          <a:stretch>
            <a:fillRect/>
          </a:stretch>
        </p:blipFill>
        <p:spPr>
          <a:xfrm>
            <a:off x="634975" y="1877300"/>
            <a:ext cx="2952749" cy="2984701"/>
          </a:xfrm>
          <a:prstGeom prst="rect">
            <a:avLst/>
          </a:prstGeom>
          <a:noFill/>
          <a:ln>
            <a:noFill/>
          </a:ln>
        </p:spPr>
      </p:pic>
      <p:pic>
        <p:nvPicPr>
          <p:cNvPr id="771" name="Google Shape;771;p89"/>
          <p:cNvPicPr preferRelativeResize="0"/>
          <p:nvPr/>
        </p:nvPicPr>
        <p:blipFill>
          <a:blip r:embed="rId4">
            <a:alphaModFix/>
          </a:blip>
          <a:stretch>
            <a:fillRect/>
          </a:stretch>
        </p:blipFill>
        <p:spPr>
          <a:xfrm>
            <a:off x="5034150" y="1903113"/>
            <a:ext cx="2955500" cy="293307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775"/>
        <p:cNvGrpSpPr/>
        <p:nvPr/>
      </p:nvGrpSpPr>
      <p:grpSpPr>
        <a:xfrm>
          <a:off x="0" y="0"/>
          <a:ext cx="0" cy="0"/>
          <a:chOff x="0" y="0"/>
          <a:chExt cx="0" cy="0"/>
        </a:xfrm>
      </p:grpSpPr>
      <p:sp>
        <p:nvSpPr>
          <p:cNvPr id="776" name="Google Shape;776;p9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 &amp; Trigger acceptance (all 500-600cm)</a:t>
            </a:r>
            <a:endParaRPr/>
          </a:p>
        </p:txBody>
      </p:sp>
      <p:sp>
        <p:nvSpPr>
          <p:cNvPr id="777" name="Google Shape;777;p9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
        <p:nvSpPr>
          <p:cNvPr id="778" name="Google Shape;778;p90"/>
          <p:cNvSpPr txBox="1"/>
          <p:nvPr/>
        </p:nvSpPr>
        <p:spPr>
          <a:xfrm>
            <a:off x="1137325" y="1261700"/>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Track acceptance (events with 2 tracks)</a:t>
            </a:r>
            <a:endParaRPr>
              <a:latin typeface="Lato"/>
              <a:ea typeface="Lato"/>
              <a:cs typeface="Lato"/>
              <a:sym typeface="Lato"/>
            </a:endParaRPr>
          </a:p>
        </p:txBody>
      </p:sp>
      <p:sp>
        <p:nvSpPr>
          <p:cNvPr id="779" name="Google Shape;779;p90"/>
          <p:cNvSpPr txBox="1"/>
          <p:nvPr/>
        </p:nvSpPr>
        <p:spPr>
          <a:xfrm>
            <a:off x="5371888" y="1290025"/>
            <a:ext cx="245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Trigger acceptance: (ECAL Trigger (sum &gt; 2GeV))</a:t>
            </a:r>
            <a:endParaRPr>
              <a:latin typeface="Lato"/>
              <a:ea typeface="Lato"/>
              <a:cs typeface="Lato"/>
              <a:sym typeface="Lato"/>
            </a:endParaRPr>
          </a:p>
        </p:txBody>
      </p:sp>
      <p:pic>
        <p:nvPicPr>
          <p:cNvPr id="780" name="Google Shape;780;p90"/>
          <p:cNvPicPr preferRelativeResize="0"/>
          <p:nvPr/>
        </p:nvPicPr>
        <p:blipFill>
          <a:blip r:embed="rId3">
            <a:alphaModFix/>
          </a:blip>
          <a:stretch>
            <a:fillRect/>
          </a:stretch>
        </p:blipFill>
        <p:spPr>
          <a:xfrm>
            <a:off x="816125" y="1996925"/>
            <a:ext cx="2984041" cy="2961400"/>
          </a:xfrm>
          <a:prstGeom prst="rect">
            <a:avLst/>
          </a:prstGeom>
          <a:noFill/>
          <a:ln>
            <a:noFill/>
          </a:ln>
        </p:spPr>
      </p:pic>
      <p:pic>
        <p:nvPicPr>
          <p:cNvPr id="781" name="Google Shape;781;p90"/>
          <p:cNvPicPr preferRelativeResize="0"/>
          <p:nvPr/>
        </p:nvPicPr>
        <p:blipFill>
          <a:blip r:embed="rId4">
            <a:alphaModFix/>
          </a:blip>
          <a:stretch>
            <a:fillRect/>
          </a:stretch>
        </p:blipFill>
        <p:spPr>
          <a:xfrm>
            <a:off x="4978916" y="2011088"/>
            <a:ext cx="2843379" cy="29330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785"/>
        <p:cNvGrpSpPr/>
        <p:nvPr/>
      </p:nvGrpSpPr>
      <p:grpSpPr>
        <a:xfrm>
          <a:off x="0" y="0"/>
          <a:ext cx="0" cy="0"/>
          <a:chOff x="0" y="0"/>
          <a:chExt cx="0" cy="0"/>
        </a:xfrm>
      </p:grpSpPr>
      <p:sp>
        <p:nvSpPr>
          <p:cNvPr id="786" name="Google Shape;786;p9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Generation (Eta z200-600)</a:t>
            </a:r>
            <a:endParaRPr/>
          </a:p>
        </p:txBody>
      </p:sp>
      <p:sp>
        <p:nvSpPr>
          <p:cNvPr id="787" name="Google Shape;787;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Path: </a:t>
            </a:r>
            <a:endParaRPr/>
          </a:p>
        </p:txBody>
      </p:sp>
      <p:sp>
        <p:nvSpPr>
          <p:cNvPr id="788" name="Google Shape;788;p9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792"/>
        <p:cNvGrpSpPr/>
        <p:nvPr/>
      </p:nvGrpSpPr>
      <p:grpSpPr>
        <a:xfrm>
          <a:off x="0" y="0"/>
          <a:ext cx="0" cy="0"/>
          <a:chOff x="0" y="0"/>
          <a:chExt cx="0" cy="0"/>
        </a:xfrm>
      </p:grpSpPr>
      <p:sp>
        <p:nvSpPr>
          <p:cNvPr id="793" name="Google Shape;793;p9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
        <p:nvSpPr>
          <p:cNvPr id="794" name="Google Shape;794;p92"/>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-&gt; electrons sample</a:t>
            </a:r>
            <a:endParaRPr/>
          </a:p>
          <a:p>
            <a:pPr marL="0" lvl="0" indent="0" algn="ctr" rtl="0">
              <a:spcBef>
                <a:spcPts val="0"/>
              </a:spcBef>
              <a:spcAft>
                <a:spcPts val="0"/>
              </a:spcAft>
              <a:buNone/>
            </a:pPr>
            <a:r>
              <a:rPr lang="en"/>
              <a:t>With ECAL TRigger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sp>
        <p:nvSpPr>
          <p:cNvPr id="799" name="Google Shape;799;p9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79"/>
              <a:t>Acceptance with Ecal trigger (sum of energy in ecal hits &gt;  threshold)</a:t>
            </a:r>
            <a:endParaRPr sz="1979"/>
          </a:p>
        </p:txBody>
      </p:sp>
      <p:sp>
        <p:nvSpPr>
          <p:cNvPr id="800" name="Google Shape;800;p9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801" name="Google Shape;801;p93"/>
          <p:cNvSpPr txBox="1"/>
          <p:nvPr/>
        </p:nvSpPr>
        <p:spPr>
          <a:xfrm>
            <a:off x="1146475" y="1193725"/>
            <a:ext cx="172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Threshold &gt; 2 GeV</a:t>
            </a:r>
            <a:endParaRPr b="1">
              <a:latin typeface="Lato"/>
              <a:ea typeface="Lato"/>
              <a:cs typeface="Lato"/>
              <a:sym typeface="Lato"/>
            </a:endParaRPr>
          </a:p>
        </p:txBody>
      </p:sp>
      <p:sp>
        <p:nvSpPr>
          <p:cNvPr id="802" name="Google Shape;802;p93"/>
          <p:cNvSpPr txBox="1"/>
          <p:nvPr/>
        </p:nvSpPr>
        <p:spPr>
          <a:xfrm>
            <a:off x="5807850" y="1291525"/>
            <a:ext cx="172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Threshold &gt; 1 GeV</a:t>
            </a:r>
            <a:endParaRPr b="1">
              <a:latin typeface="Lato"/>
              <a:ea typeface="Lato"/>
              <a:cs typeface="Lato"/>
              <a:sym typeface="Lato"/>
            </a:endParaRPr>
          </a:p>
        </p:txBody>
      </p:sp>
      <p:pic>
        <p:nvPicPr>
          <p:cNvPr id="803" name="Google Shape;803;p93"/>
          <p:cNvPicPr preferRelativeResize="0"/>
          <p:nvPr/>
        </p:nvPicPr>
        <p:blipFill>
          <a:blip r:embed="rId3">
            <a:alphaModFix/>
          </a:blip>
          <a:stretch>
            <a:fillRect/>
          </a:stretch>
        </p:blipFill>
        <p:spPr>
          <a:xfrm>
            <a:off x="5050025" y="1634300"/>
            <a:ext cx="3145550" cy="3244765"/>
          </a:xfrm>
          <a:prstGeom prst="rect">
            <a:avLst/>
          </a:prstGeom>
          <a:noFill/>
          <a:ln>
            <a:noFill/>
          </a:ln>
        </p:spPr>
      </p:pic>
      <p:pic>
        <p:nvPicPr>
          <p:cNvPr id="804" name="Google Shape;804;p93"/>
          <p:cNvPicPr preferRelativeResize="0"/>
          <p:nvPr/>
        </p:nvPicPr>
        <p:blipFill>
          <a:blip r:embed="rId4">
            <a:alphaModFix/>
          </a:blip>
          <a:stretch>
            <a:fillRect/>
          </a:stretch>
        </p:blipFill>
        <p:spPr>
          <a:xfrm>
            <a:off x="436050" y="1585400"/>
            <a:ext cx="3145547" cy="3244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808"/>
        <p:cNvGrpSpPr/>
        <p:nvPr/>
      </p:nvGrpSpPr>
      <p:grpSpPr>
        <a:xfrm>
          <a:off x="0" y="0"/>
          <a:ext cx="0" cy="0"/>
          <a:chOff x="0" y="0"/>
          <a:chExt cx="0" cy="0"/>
        </a:xfrm>
      </p:grpSpPr>
      <p:sp>
        <p:nvSpPr>
          <p:cNvPr id="809" name="Google Shape;809;p9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
        <p:nvSpPr>
          <p:cNvPr id="810" name="Google Shape;810;p94"/>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Mass resolution of electrons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 electron mass resolution</a:t>
            </a:r>
            <a:endParaRPr/>
          </a:p>
        </p:txBody>
      </p:sp>
      <p:sp>
        <p:nvSpPr>
          <p:cNvPr id="816" name="Google Shape;816;p9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pic>
        <p:nvPicPr>
          <p:cNvPr id="817" name="Google Shape;817;p95"/>
          <p:cNvPicPr preferRelativeResize="0"/>
          <p:nvPr/>
        </p:nvPicPr>
        <p:blipFill>
          <a:blip r:embed="rId3">
            <a:alphaModFix/>
          </a:blip>
          <a:stretch>
            <a:fillRect/>
          </a:stretch>
        </p:blipFill>
        <p:spPr>
          <a:xfrm>
            <a:off x="2607837" y="1129575"/>
            <a:ext cx="3698173" cy="3821250"/>
          </a:xfrm>
          <a:prstGeom prst="rect">
            <a:avLst/>
          </a:prstGeom>
          <a:noFill/>
          <a:ln>
            <a:noFill/>
          </a:ln>
        </p:spPr>
      </p:pic>
      <p:sp>
        <p:nvSpPr>
          <p:cNvPr id="818" name="Google Shape;818;p95"/>
          <p:cNvSpPr txBox="1"/>
          <p:nvPr/>
        </p:nvSpPr>
        <p:spPr>
          <a:xfrm>
            <a:off x="5800250" y="0"/>
            <a:ext cx="331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Truth mass: 0.025659 GeV</a:t>
            </a:r>
            <a:endParaRPr>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22"/>
        <p:cNvGrpSpPr/>
        <p:nvPr/>
      </p:nvGrpSpPr>
      <p:grpSpPr>
        <a:xfrm>
          <a:off x="0" y="0"/>
          <a:ext cx="0" cy="0"/>
          <a:chOff x="0" y="0"/>
          <a:chExt cx="0" cy="0"/>
        </a:xfrm>
      </p:grpSpPr>
      <p:sp>
        <p:nvSpPr>
          <p:cNvPr id="823" name="Google Shape;823;p9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Scaling w.r.t mass</a:t>
            </a:r>
            <a:endParaRPr/>
          </a:p>
        </p:txBody>
      </p:sp>
      <p:sp>
        <p:nvSpPr>
          <p:cNvPr id="824" name="Google Shape;824;p9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pic>
        <p:nvPicPr>
          <p:cNvPr id="825" name="Google Shape;825;p96"/>
          <p:cNvPicPr preferRelativeResize="0"/>
          <p:nvPr/>
        </p:nvPicPr>
        <p:blipFill>
          <a:blip r:embed="rId3">
            <a:alphaModFix/>
          </a:blip>
          <a:stretch>
            <a:fillRect/>
          </a:stretch>
        </p:blipFill>
        <p:spPr>
          <a:xfrm>
            <a:off x="2690900" y="1017450"/>
            <a:ext cx="3762189" cy="38212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829"/>
        <p:cNvGrpSpPr/>
        <p:nvPr/>
      </p:nvGrpSpPr>
      <p:grpSpPr>
        <a:xfrm>
          <a:off x="0" y="0"/>
          <a:ext cx="0" cy="0"/>
          <a:chOff x="0" y="0"/>
          <a:chExt cx="0" cy="0"/>
        </a:xfrm>
      </p:grpSpPr>
      <p:sp>
        <p:nvSpPr>
          <p:cNvPr id="830" name="Google Shape;830;p9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Scaling w.r.t coupling</a:t>
            </a:r>
            <a:endParaRPr/>
          </a:p>
        </p:txBody>
      </p:sp>
      <p:sp>
        <p:nvSpPr>
          <p:cNvPr id="831" name="Google Shape;831;p9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pic>
        <p:nvPicPr>
          <p:cNvPr id="832" name="Google Shape;832;p97"/>
          <p:cNvPicPr preferRelativeResize="0"/>
          <p:nvPr/>
        </p:nvPicPr>
        <p:blipFill>
          <a:blip r:embed="rId3">
            <a:alphaModFix/>
          </a:blip>
          <a:stretch>
            <a:fillRect/>
          </a:stretch>
        </p:blipFill>
        <p:spPr>
          <a:xfrm>
            <a:off x="2646650" y="1079350"/>
            <a:ext cx="3850690" cy="38212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sp>
        <p:nvSpPr>
          <p:cNvPr id="837" name="Google Shape;837;p9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
        <p:nvSpPr>
          <p:cNvPr id="838" name="Google Shape;838;p98"/>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-&gt; electrons sample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Things to check</a:t>
            </a:r>
            <a:endParaRPr/>
          </a:p>
        </p:txBody>
      </p:sp>
      <p:sp>
        <p:nvSpPr>
          <p:cNvPr id="142" name="Google Shape;14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a:bodyPr>
          <a:lstStyle/>
          <a:p>
            <a:pPr marL="457200" lvl="0" indent="-317182" algn="l" rtl="0">
              <a:spcBef>
                <a:spcPts val="0"/>
              </a:spcBef>
              <a:spcAft>
                <a:spcPts val="0"/>
              </a:spcAft>
              <a:buSzPct val="100000"/>
              <a:buChar char="●"/>
            </a:pPr>
            <a:r>
              <a:rPr lang="en"/>
              <a:t>Check </a:t>
            </a:r>
            <a:r>
              <a:rPr lang="en" b="1" u="sng"/>
              <a:t>tracklet pz</a:t>
            </a:r>
            <a:r>
              <a:rPr lang="en"/>
              <a:t> and SQRecTrack pz to </a:t>
            </a:r>
            <a:r>
              <a:rPr lang="en" b="1" u="sng"/>
              <a:t>truth pz.</a:t>
            </a:r>
            <a:endParaRPr b="1" u="sng"/>
          </a:p>
          <a:p>
            <a:pPr marL="914400" lvl="1" indent="-297497" algn="l" rtl="0">
              <a:spcBef>
                <a:spcPts val="0"/>
              </a:spcBef>
              <a:spcAft>
                <a:spcPts val="0"/>
              </a:spcAft>
              <a:buSzPct val="100000"/>
              <a:buChar char="○"/>
            </a:pPr>
            <a:r>
              <a:rPr lang="en"/>
              <a:t>From Patrick: “It might be that SQRecTrack has some baked in assumptions about the particle coming from the origin.”</a:t>
            </a:r>
            <a:endParaRPr/>
          </a:p>
          <a:p>
            <a:pPr marL="914400" lvl="1" indent="-297497" algn="l" rtl="0">
              <a:spcBef>
                <a:spcPts val="0"/>
              </a:spcBef>
              <a:spcAft>
                <a:spcPts val="0"/>
              </a:spcAft>
              <a:buSzPct val="100000"/>
              <a:buChar char="○"/>
            </a:pPr>
            <a:r>
              <a:rPr lang="en"/>
              <a:t>Tracklet pz not available in ntuples.</a:t>
            </a:r>
            <a:endParaRPr/>
          </a:p>
          <a:p>
            <a:pPr marL="1371600" lvl="2" indent="-297497" algn="l" rtl="0">
              <a:spcBef>
                <a:spcPts val="0"/>
              </a:spcBef>
              <a:spcAft>
                <a:spcPts val="0"/>
              </a:spcAft>
              <a:buSzPct val="100000"/>
              <a:buChar char="■"/>
            </a:pPr>
            <a:r>
              <a:rPr lang="en"/>
              <a:t>Not too hard to get</a:t>
            </a:r>
            <a:endParaRPr/>
          </a:p>
          <a:p>
            <a:pPr marL="914400" lvl="1" indent="-297497" algn="l" rtl="0">
              <a:spcBef>
                <a:spcPts val="0"/>
              </a:spcBef>
              <a:spcAft>
                <a:spcPts val="0"/>
              </a:spcAft>
              <a:buSzPct val="100000"/>
              <a:buChar char="○"/>
            </a:pPr>
            <a:r>
              <a:rPr lang="en"/>
              <a:t>SQRecTrack is in here. </a:t>
            </a:r>
            <a:endParaRPr/>
          </a:p>
          <a:p>
            <a:pPr marL="914400" lvl="1" indent="-297497" algn="l" rtl="0">
              <a:spcBef>
                <a:spcPts val="0"/>
              </a:spcBef>
              <a:spcAft>
                <a:spcPts val="0"/>
              </a:spcAft>
              <a:buClr>
                <a:srgbClr val="FF0000"/>
              </a:buClr>
              <a:buSzPct val="100000"/>
              <a:buChar char="○"/>
            </a:pPr>
            <a:r>
              <a:rPr lang="en">
                <a:solidFill>
                  <a:srgbClr val="FF0000"/>
                </a:solidFill>
              </a:rPr>
              <a:t>Compare tracklet pz to SQRecTrack pz.</a:t>
            </a:r>
            <a:endParaRPr>
              <a:solidFill>
                <a:srgbClr val="FF0000"/>
              </a:solidFill>
            </a:endParaRPr>
          </a:p>
          <a:p>
            <a:pPr marL="914400" lvl="1" indent="-297497" algn="l" rtl="0">
              <a:spcBef>
                <a:spcPts val="0"/>
              </a:spcBef>
              <a:spcAft>
                <a:spcPts val="0"/>
              </a:spcAft>
              <a:buClr>
                <a:srgbClr val="FF0000"/>
              </a:buClr>
              <a:buSzPct val="100000"/>
              <a:buChar char="○"/>
            </a:pPr>
            <a:r>
              <a:rPr lang="en">
                <a:solidFill>
                  <a:srgbClr val="FF0000"/>
                </a:solidFill>
              </a:rPr>
              <a:t>Tracklet pz to truth pz</a:t>
            </a:r>
            <a:endParaRPr>
              <a:solidFill>
                <a:srgbClr val="FF0000"/>
              </a:solidFill>
            </a:endParaRPr>
          </a:p>
          <a:p>
            <a:pPr marL="457200" lvl="0" indent="-317182" algn="l" rtl="0">
              <a:spcBef>
                <a:spcPts val="0"/>
              </a:spcBef>
              <a:spcAft>
                <a:spcPts val="0"/>
              </a:spcAft>
              <a:buSzPct val="100000"/>
              <a:buChar char="●"/>
            </a:pPr>
            <a:r>
              <a:rPr lang="en"/>
              <a:t>Based on monday’s discussion:</a:t>
            </a:r>
            <a:endParaRPr/>
          </a:p>
          <a:p>
            <a:pPr marL="914400" lvl="1" indent="-297497" algn="l" rtl="0">
              <a:spcBef>
                <a:spcPts val="0"/>
              </a:spcBef>
              <a:spcAft>
                <a:spcPts val="0"/>
              </a:spcAft>
              <a:buSzPct val="100000"/>
              <a:buChar char="○"/>
            </a:pPr>
            <a:r>
              <a:rPr lang="en"/>
              <a:t>Suspect that pz measurements skew come from hit sharing in station 1.</a:t>
            </a:r>
            <a:endParaRPr/>
          </a:p>
        </p:txBody>
      </p:sp>
      <p:sp>
        <p:nvSpPr>
          <p:cNvPr id="143" name="Google Shape;143;p2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842"/>
        <p:cNvGrpSpPr/>
        <p:nvPr/>
      </p:nvGrpSpPr>
      <p:grpSpPr>
        <a:xfrm>
          <a:off x="0" y="0"/>
          <a:ext cx="0" cy="0"/>
          <a:chOff x="0" y="0"/>
          <a:chExt cx="0" cy="0"/>
        </a:xfrm>
      </p:grpSpPr>
      <p:sp>
        <p:nvSpPr>
          <p:cNvPr id="843" name="Google Shape;843;p9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844" name="Google Shape;844;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Similar to samples before but turn off the shielding between Fmag and station 1: </a:t>
            </a:r>
            <a:endParaRPr/>
          </a:p>
          <a:p>
            <a:pPr marL="914400" lvl="1" indent="-292100" algn="l" rtl="0">
              <a:spcBef>
                <a:spcPts val="0"/>
              </a:spcBef>
              <a:spcAft>
                <a:spcPts val="0"/>
              </a:spcAft>
              <a:buClr>
                <a:srgbClr val="990000"/>
              </a:buClr>
              <a:buSzPts val="1000"/>
              <a:buChar char="○"/>
            </a:pPr>
            <a:r>
              <a:rPr lang="en" sz="1000">
                <a:solidFill>
                  <a:srgbClr val="990000"/>
                </a:solidFill>
                <a:latin typeface="Courier New"/>
                <a:ea typeface="Courier New"/>
                <a:cs typeface="Courier New"/>
                <a:sym typeface="Courier New"/>
              </a:rPr>
              <a:t>SetupInsensitiveVolumes(g4Reco, do_shielding, do_fmag, do_kmag, do_absorber); // insensitive volumes</a:t>
            </a:r>
            <a:endParaRPr sz="1000">
              <a:solidFill>
                <a:srgbClr val="990000"/>
              </a:solidFill>
              <a:latin typeface="Courier New"/>
              <a:ea typeface="Courier New"/>
              <a:cs typeface="Courier New"/>
              <a:sym typeface="Courier New"/>
            </a:endParaRPr>
          </a:p>
          <a:p>
            <a:pPr marL="914400" lvl="1" indent="-292100" algn="l" rtl="0">
              <a:spcBef>
                <a:spcPts val="0"/>
              </a:spcBef>
              <a:spcAft>
                <a:spcPts val="0"/>
              </a:spcAft>
              <a:buClr>
                <a:srgbClr val="85200C"/>
              </a:buClr>
              <a:buSzPts val="1000"/>
              <a:buFont typeface="Courier New"/>
              <a:buChar char="○"/>
            </a:pPr>
            <a:r>
              <a:rPr lang="en" sz="1000">
                <a:solidFill>
                  <a:srgbClr val="85200C"/>
                </a:solidFill>
                <a:latin typeface="Courier New"/>
                <a:ea typeface="Courier New"/>
                <a:cs typeface="Courier New"/>
                <a:sym typeface="Courier New"/>
              </a:rPr>
              <a:t>SetupInsensitiveVolumes(g4Reco, do_shielding, do_fmag, do_kmag, do_absorber, 0, 0.25, 5., false); // insensitive volumes</a:t>
            </a:r>
            <a:endParaRPr sz="900">
              <a:solidFill>
                <a:srgbClr val="D1D2D3"/>
              </a:solidFill>
              <a:latin typeface="Courier New"/>
              <a:ea typeface="Courier New"/>
              <a:cs typeface="Courier New"/>
              <a:sym typeface="Courier New"/>
            </a:endParaRPr>
          </a:p>
        </p:txBody>
      </p:sp>
      <p:sp>
        <p:nvSpPr>
          <p:cNvPr id="845" name="Google Shape;845;p9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sp>
        <p:nvSpPr>
          <p:cNvPr id="846" name="Google Shape;846;p99"/>
          <p:cNvSpPr txBox="1"/>
          <p:nvPr/>
        </p:nvSpPr>
        <p:spPr>
          <a:xfrm>
            <a:off x="458350" y="2371650"/>
            <a:ext cx="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old</a:t>
            </a:r>
            <a:endParaRPr>
              <a:latin typeface="Lato"/>
              <a:ea typeface="Lato"/>
              <a:cs typeface="Lato"/>
              <a:sym typeface="Lato"/>
            </a:endParaRPr>
          </a:p>
        </p:txBody>
      </p:sp>
      <p:sp>
        <p:nvSpPr>
          <p:cNvPr id="847" name="Google Shape;847;p99"/>
          <p:cNvSpPr txBox="1"/>
          <p:nvPr/>
        </p:nvSpPr>
        <p:spPr>
          <a:xfrm>
            <a:off x="371350" y="2872025"/>
            <a:ext cx="65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new</a:t>
            </a:r>
            <a:endParaRPr>
              <a:latin typeface="Lato"/>
              <a:ea typeface="Lato"/>
              <a:cs typeface="Lato"/>
              <a:sym typeface="Lat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851"/>
        <p:cNvGrpSpPr/>
        <p:nvPr/>
      </p:nvGrpSpPr>
      <p:grpSpPr>
        <a:xfrm>
          <a:off x="0" y="0"/>
          <a:ext cx="0" cy="0"/>
          <a:chOff x="0" y="0"/>
          <a:chExt cx="0" cy="0"/>
        </a:xfrm>
      </p:grpSpPr>
      <p:sp>
        <p:nvSpPr>
          <p:cNvPr id="852" name="Google Shape;852;p10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check with 1000 events samples</a:t>
            </a:r>
            <a:endParaRPr/>
          </a:p>
        </p:txBody>
      </p:sp>
      <p:sp>
        <p:nvSpPr>
          <p:cNvPr id="853" name="Google Shape;853;p10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pic>
        <p:nvPicPr>
          <p:cNvPr id="854" name="Google Shape;854;p100"/>
          <p:cNvPicPr preferRelativeResize="0"/>
          <p:nvPr/>
        </p:nvPicPr>
        <p:blipFill>
          <a:blip r:embed="rId3">
            <a:alphaModFix/>
          </a:blip>
          <a:stretch>
            <a:fillRect/>
          </a:stretch>
        </p:blipFill>
        <p:spPr>
          <a:xfrm>
            <a:off x="152400" y="1169850"/>
            <a:ext cx="3876990" cy="3821251"/>
          </a:xfrm>
          <a:prstGeom prst="rect">
            <a:avLst/>
          </a:prstGeom>
          <a:noFill/>
          <a:ln>
            <a:noFill/>
          </a:ln>
        </p:spPr>
      </p:pic>
      <p:pic>
        <p:nvPicPr>
          <p:cNvPr id="855" name="Google Shape;855;p100"/>
          <p:cNvPicPr preferRelativeResize="0"/>
          <p:nvPr/>
        </p:nvPicPr>
        <p:blipFill>
          <a:blip r:embed="rId4">
            <a:alphaModFix/>
          </a:blip>
          <a:stretch>
            <a:fillRect/>
          </a:stretch>
        </p:blipFill>
        <p:spPr>
          <a:xfrm>
            <a:off x="4181790" y="1169850"/>
            <a:ext cx="3870716" cy="3821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859"/>
        <p:cNvGrpSpPr/>
        <p:nvPr/>
      </p:nvGrpSpPr>
      <p:grpSpPr>
        <a:xfrm>
          <a:off x="0" y="0"/>
          <a:ext cx="0" cy="0"/>
          <a:chOff x="0" y="0"/>
          <a:chExt cx="0" cy="0"/>
        </a:xfrm>
      </p:grpSpPr>
      <p:sp>
        <p:nvSpPr>
          <p:cNvPr id="860" name="Google Shape;860;p10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Checks from Patrick</a:t>
            </a:r>
            <a:endParaRPr/>
          </a:p>
        </p:txBody>
      </p:sp>
      <p:sp>
        <p:nvSpPr>
          <p:cNvPr id="861" name="Google Shape;861;p10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pic>
        <p:nvPicPr>
          <p:cNvPr id="862" name="Google Shape;862;p101"/>
          <p:cNvPicPr preferRelativeResize="0"/>
          <p:nvPr/>
        </p:nvPicPr>
        <p:blipFill>
          <a:blip r:embed="rId3">
            <a:alphaModFix/>
          </a:blip>
          <a:stretch>
            <a:fillRect/>
          </a:stretch>
        </p:blipFill>
        <p:spPr>
          <a:xfrm>
            <a:off x="575900" y="1445550"/>
            <a:ext cx="3996098" cy="2985101"/>
          </a:xfrm>
          <a:prstGeom prst="rect">
            <a:avLst/>
          </a:prstGeom>
          <a:noFill/>
          <a:ln>
            <a:noFill/>
          </a:ln>
        </p:spPr>
      </p:pic>
      <p:pic>
        <p:nvPicPr>
          <p:cNvPr id="863" name="Google Shape;863;p101"/>
          <p:cNvPicPr preferRelativeResize="0"/>
          <p:nvPr/>
        </p:nvPicPr>
        <p:blipFill>
          <a:blip r:embed="rId4">
            <a:alphaModFix/>
          </a:blip>
          <a:stretch>
            <a:fillRect/>
          </a:stretch>
        </p:blipFill>
        <p:spPr>
          <a:xfrm>
            <a:off x="4616856" y="1554876"/>
            <a:ext cx="4215446" cy="29851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867"/>
        <p:cNvGrpSpPr/>
        <p:nvPr/>
      </p:nvGrpSpPr>
      <p:grpSpPr>
        <a:xfrm>
          <a:off x="0" y="0"/>
          <a:ext cx="0" cy="0"/>
          <a:chOff x="0" y="0"/>
          <a:chExt cx="0" cy="0"/>
        </a:xfrm>
      </p:grpSpPr>
      <p:sp>
        <p:nvSpPr>
          <p:cNvPr id="868" name="Google Shape;868;p10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80"/>
              <a:t>Track acceptance (fraction of events that have 2 tracks)</a:t>
            </a:r>
            <a:endParaRPr sz="2380"/>
          </a:p>
        </p:txBody>
      </p:sp>
      <p:sp>
        <p:nvSpPr>
          <p:cNvPr id="869" name="Google Shape;869;p10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pic>
        <p:nvPicPr>
          <p:cNvPr id="870" name="Google Shape;870;p102"/>
          <p:cNvPicPr preferRelativeResize="0"/>
          <p:nvPr/>
        </p:nvPicPr>
        <p:blipFill>
          <a:blip r:embed="rId3">
            <a:alphaModFix/>
          </a:blip>
          <a:stretch>
            <a:fillRect/>
          </a:stretch>
        </p:blipFill>
        <p:spPr>
          <a:xfrm>
            <a:off x="2328613" y="1017438"/>
            <a:ext cx="3991024" cy="39910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874"/>
        <p:cNvGrpSpPr/>
        <p:nvPr/>
      </p:nvGrpSpPr>
      <p:grpSpPr>
        <a:xfrm>
          <a:off x="0" y="0"/>
          <a:ext cx="0" cy="0"/>
          <a:chOff x="0" y="0"/>
          <a:chExt cx="0" cy="0"/>
        </a:xfrm>
      </p:grpSpPr>
      <p:sp>
        <p:nvSpPr>
          <p:cNvPr id="875" name="Google Shape;875;p10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80"/>
              <a:t>Trigger acceptance (FPGA trigger or Zije’s trigger)</a:t>
            </a:r>
            <a:endParaRPr sz="2380"/>
          </a:p>
        </p:txBody>
      </p:sp>
      <p:sp>
        <p:nvSpPr>
          <p:cNvPr id="876" name="Google Shape;876;p10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pic>
        <p:nvPicPr>
          <p:cNvPr id="877" name="Google Shape;877;p103"/>
          <p:cNvPicPr preferRelativeResize="0"/>
          <p:nvPr/>
        </p:nvPicPr>
        <p:blipFill>
          <a:blip r:embed="rId3">
            <a:alphaModFix/>
          </a:blip>
          <a:stretch>
            <a:fillRect/>
          </a:stretch>
        </p:blipFill>
        <p:spPr>
          <a:xfrm>
            <a:off x="2661375" y="1017450"/>
            <a:ext cx="3821249" cy="38212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881"/>
        <p:cNvGrpSpPr/>
        <p:nvPr/>
      </p:nvGrpSpPr>
      <p:grpSpPr>
        <a:xfrm>
          <a:off x="0" y="0"/>
          <a:ext cx="0" cy="0"/>
          <a:chOff x="0" y="0"/>
          <a:chExt cx="0" cy="0"/>
        </a:xfrm>
      </p:grpSpPr>
      <p:sp>
        <p:nvSpPr>
          <p:cNvPr id="882" name="Google Shape;882;p10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
        <p:nvSpPr>
          <p:cNvPr id="883" name="Google Shape;883;p104"/>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-&gt; ee plots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887"/>
        <p:cNvGrpSpPr/>
        <p:nvPr/>
      </p:nvGrpSpPr>
      <p:grpSpPr>
        <a:xfrm>
          <a:off x="0" y="0"/>
          <a:ext cx="0" cy="0"/>
          <a:chOff x="0" y="0"/>
          <a:chExt cx="0" cy="0"/>
        </a:xfrm>
      </p:grpSpPr>
      <p:sp>
        <p:nvSpPr>
          <p:cNvPr id="888" name="Google Shape;888;p10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Track acceptance</a:t>
            </a:r>
            <a:endParaRPr/>
          </a:p>
        </p:txBody>
      </p:sp>
      <p:sp>
        <p:nvSpPr>
          <p:cNvPr id="889" name="Google Shape;889;p10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pic>
        <p:nvPicPr>
          <p:cNvPr id="890" name="Google Shape;890;p105"/>
          <p:cNvPicPr preferRelativeResize="0"/>
          <p:nvPr/>
        </p:nvPicPr>
        <p:blipFill>
          <a:blip r:embed="rId3">
            <a:alphaModFix/>
          </a:blip>
          <a:stretch>
            <a:fillRect/>
          </a:stretch>
        </p:blipFill>
        <p:spPr>
          <a:xfrm>
            <a:off x="2773700" y="1116063"/>
            <a:ext cx="3489225" cy="34892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894"/>
        <p:cNvGrpSpPr/>
        <p:nvPr/>
      </p:nvGrpSpPr>
      <p:grpSpPr>
        <a:xfrm>
          <a:off x="0" y="0"/>
          <a:ext cx="0" cy="0"/>
          <a:chOff x="0" y="0"/>
          <a:chExt cx="0" cy="0"/>
        </a:xfrm>
      </p:grpSpPr>
      <p:sp>
        <p:nvSpPr>
          <p:cNvPr id="895" name="Google Shape;895;p10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Trigger acceptance</a:t>
            </a:r>
            <a:endParaRPr/>
          </a:p>
        </p:txBody>
      </p:sp>
      <p:sp>
        <p:nvSpPr>
          <p:cNvPr id="896" name="Google Shape;896;p10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87</a:t>
            </a:fld>
            <a:endParaRPr/>
          </a:p>
        </p:txBody>
      </p:sp>
      <p:pic>
        <p:nvPicPr>
          <p:cNvPr id="897" name="Google Shape;897;p106"/>
          <p:cNvPicPr preferRelativeResize="0"/>
          <p:nvPr/>
        </p:nvPicPr>
        <p:blipFill>
          <a:blip r:embed="rId3">
            <a:alphaModFix/>
          </a:blip>
          <a:stretch>
            <a:fillRect/>
          </a:stretch>
        </p:blipFill>
        <p:spPr>
          <a:xfrm>
            <a:off x="2544725" y="1017450"/>
            <a:ext cx="3907834" cy="382124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901"/>
        <p:cNvGrpSpPr/>
        <p:nvPr/>
      </p:nvGrpSpPr>
      <p:grpSpPr>
        <a:xfrm>
          <a:off x="0" y="0"/>
          <a:ext cx="0" cy="0"/>
          <a:chOff x="0" y="0"/>
          <a:chExt cx="0" cy="0"/>
        </a:xfrm>
      </p:grpSpPr>
      <p:sp>
        <p:nvSpPr>
          <p:cNvPr id="902" name="Google Shape;902;p10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88</a:t>
            </a:fld>
            <a:endParaRPr/>
          </a:p>
        </p:txBody>
      </p:sp>
      <p:sp>
        <p:nvSpPr>
          <p:cNvPr id="903" name="Google Shape;903;p107"/>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Resolution plots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907"/>
        <p:cNvGrpSpPr/>
        <p:nvPr/>
      </p:nvGrpSpPr>
      <p:grpSpPr>
        <a:xfrm>
          <a:off x="0" y="0"/>
          <a:ext cx="0" cy="0"/>
          <a:chOff x="0" y="0"/>
          <a:chExt cx="0" cy="0"/>
        </a:xfrm>
      </p:grpSpPr>
      <p:sp>
        <p:nvSpPr>
          <p:cNvPr id="908" name="Google Shape;908;p10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info:</a:t>
            </a:r>
            <a:endParaRPr/>
          </a:p>
        </p:txBody>
      </p:sp>
      <p:sp>
        <p:nvSpPr>
          <p:cNvPr id="909" name="Google Shape;909;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SzPts val="1000"/>
              <a:buFont typeface="Playfair Display"/>
              <a:buChar char="●"/>
            </a:pPr>
            <a:r>
              <a:rPr lang="en" sz="1000">
                <a:latin typeface="Playfair Display"/>
                <a:ea typeface="Playfair Display"/>
                <a:cs typeface="Playfair Display"/>
                <a:sym typeface="Playfair Display"/>
              </a:rPr>
              <a:t>Plots made using samples at: /mnt/T2_US_MIT/hadoop/mitgroups/DarkQuest/dhoang/Aprime_Muons_Scan_06_03_2022/Brem_0.950000_z500_600_eps_-4.6.root</a:t>
            </a:r>
            <a:endParaRPr sz="1000">
              <a:latin typeface="Playfair Display"/>
              <a:ea typeface="Playfair Display"/>
              <a:cs typeface="Playfair Display"/>
              <a:sym typeface="Playfair Display"/>
            </a:endParaRPr>
          </a:p>
          <a:p>
            <a:pPr marL="914400" lvl="1" indent="-292100" algn="l" rtl="0">
              <a:spcBef>
                <a:spcPts val="0"/>
              </a:spcBef>
              <a:spcAft>
                <a:spcPts val="0"/>
              </a:spcAft>
              <a:buSzPts val="1000"/>
              <a:buFont typeface="Playfair Display"/>
              <a:buChar char="○"/>
            </a:pPr>
            <a:r>
              <a:rPr lang="en" sz="1000">
                <a:latin typeface="Playfair Display"/>
                <a:ea typeface="Playfair Display"/>
                <a:cs typeface="Playfair Display"/>
                <a:sym typeface="Playfair Display"/>
              </a:rPr>
              <a:t>This is new tracking after patrick’s bug fix</a:t>
            </a:r>
            <a:endParaRPr sz="1000">
              <a:latin typeface="Playfair Display"/>
              <a:ea typeface="Playfair Display"/>
              <a:cs typeface="Playfair Display"/>
              <a:sym typeface="Playfair Display"/>
            </a:endParaRPr>
          </a:p>
          <a:p>
            <a:pPr marL="457200" lvl="0" indent="-292100" algn="l" rtl="0">
              <a:spcBef>
                <a:spcPts val="0"/>
              </a:spcBef>
              <a:spcAft>
                <a:spcPts val="0"/>
              </a:spcAft>
              <a:buSzPts val="1000"/>
              <a:buChar char="●"/>
            </a:pPr>
            <a:r>
              <a:rPr lang="en" sz="1000">
                <a:latin typeface="Playfair Display"/>
                <a:ea typeface="Playfair Display"/>
                <a:cs typeface="Playfair Display"/>
                <a:sym typeface="Playfair Display"/>
              </a:rPr>
              <a:t>Notebook: </a:t>
            </a:r>
            <a:r>
              <a:rPr lang="en" sz="1000">
                <a:solidFill>
                  <a:srgbClr val="000000"/>
                </a:solidFill>
                <a:latin typeface="Playfair Display"/>
                <a:ea typeface="Playfair Display"/>
                <a:cs typeface="Playfair Display"/>
                <a:sym typeface="Playfair Display"/>
              </a:rPr>
              <a:t>/work/submit/dhoang/DQ/dq_notebooks/DPmuons_resolution_1</a:t>
            </a:r>
            <a:endParaRPr sz="1000">
              <a:solidFill>
                <a:srgbClr val="000000"/>
              </a:solidFill>
              <a:latin typeface="Playfair Display"/>
              <a:ea typeface="Playfair Display"/>
              <a:cs typeface="Playfair Display"/>
              <a:sym typeface="Playfair Display"/>
            </a:endParaRPr>
          </a:p>
        </p:txBody>
      </p:sp>
      <p:sp>
        <p:nvSpPr>
          <p:cNvPr id="910" name="Google Shape;910;p10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overview</a:t>
            </a:r>
            <a:endParaRPr/>
          </a:p>
        </p:txBody>
      </p:sp>
      <p:sp>
        <p:nvSpPr>
          <p:cNvPr id="149" name="Google Shape;14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10k A’ to muons events with medium mass (1.55 GeV) decaying in between 5-6m.</a:t>
            </a:r>
            <a:endParaRPr/>
          </a:p>
        </p:txBody>
      </p:sp>
      <p:sp>
        <p:nvSpPr>
          <p:cNvPr id="150" name="Google Shape;150;p2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914"/>
        <p:cNvGrpSpPr/>
        <p:nvPr/>
      </p:nvGrpSpPr>
      <p:grpSpPr>
        <a:xfrm>
          <a:off x="0" y="0"/>
          <a:ext cx="0" cy="0"/>
          <a:chOff x="0" y="0"/>
          <a:chExt cx="0" cy="0"/>
        </a:xfrm>
      </p:grpSpPr>
      <p:sp>
        <p:nvSpPr>
          <p:cNvPr id="915" name="Google Shape;915;p10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DP mass resolution</a:t>
            </a:r>
            <a:endParaRPr/>
          </a:p>
        </p:txBody>
      </p:sp>
      <p:sp>
        <p:nvSpPr>
          <p:cNvPr id="916" name="Google Shape;916;p10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90</a:t>
            </a:fld>
            <a:endParaRPr/>
          </a:p>
        </p:txBody>
      </p:sp>
      <p:pic>
        <p:nvPicPr>
          <p:cNvPr id="917" name="Google Shape;917;p109"/>
          <p:cNvPicPr preferRelativeResize="0"/>
          <p:nvPr/>
        </p:nvPicPr>
        <p:blipFill>
          <a:blip r:embed="rId3">
            <a:alphaModFix/>
          </a:blip>
          <a:stretch>
            <a:fillRect/>
          </a:stretch>
        </p:blipFill>
        <p:spPr>
          <a:xfrm>
            <a:off x="546875" y="1566128"/>
            <a:ext cx="3300525" cy="3321682"/>
          </a:xfrm>
          <a:prstGeom prst="rect">
            <a:avLst/>
          </a:prstGeom>
          <a:noFill/>
          <a:ln>
            <a:noFill/>
          </a:ln>
        </p:spPr>
      </p:pic>
      <p:sp>
        <p:nvSpPr>
          <p:cNvPr id="918" name="Google Shape;918;p109"/>
          <p:cNvSpPr txBox="1"/>
          <p:nvPr/>
        </p:nvSpPr>
        <p:spPr>
          <a:xfrm>
            <a:off x="5481663" y="1116813"/>
            <a:ext cx="203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Sum of two gaussians</a:t>
            </a:r>
            <a:endParaRPr>
              <a:latin typeface="Lato"/>
              <a:ea typeface="Lato"/>
              <a:cs typeface="Lato"/>
              <a:sym typeface="Lato"/>
            </a:endParaRPr>
          </a:p>
        </p:txBody>
      </p:sp>
      <p:pic>
        <p:nvPicPr>
          <p:cNvPr id="919" name="Google Shape;919;p109"/>
          <p:cNvPicPr preferRelativeResize="0"/>
          <p:nvPr/>
        </p:nvPicPr>
        <p:blipFill>
          <a:blip r:embed="rId4">
            <a:alphaModFix/>
          </a:blip>
          <a:stretch>
            <a:fillRect/>
          </a:stretch>
        </p:blipFill>
        <p:spPr>
          <a:xfrm>
            <a:off x="4712364" y="1566113"/>
            <a:ext cx="3300531" cy="3321688"/>
          </a:xfrm>
          <a:prstGeom prst="rect">
            <a:avLst/>
          </a:prstGeom>
          <a:noFill/>
          <a:ln>
            <a:noFill/>
          </a:ln>
        </p:spPr>
      </p:pic>
      <p:sp>
        <p:nvSpPr>
          <p:cNvPr id="920" name="Google Shape;920;p109"/>
          <p:cNvSpPr txBox="1"/>
          <p:nvPr/>
        </p:nvSpPr>
        <p:spPr>
          <a:xfrm>
            <a:off x="1216013" y="1165913"/>
            <a:ext cx="203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Single gaussian</a:t>
            </a:r>
            <a:endParaRPr>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924"/>
        <p:cNvGrpSpPr/>
        <p:nvPr/>
      </p:nvGrpSpPr>
      <p:grpSpPr>
        <a:xfrm>
          <a:off x="0" y="0"/>
          <a:ext cx="0" cy="0"/>
          <a:chOff x="0" y="0"/>
          <a:chExt cx="0" cy="0"/>
        </a:xfrm>
      </p:grpSpPr>
      <p:sp>
        <p:nvSpPr>
          <p:cNvPr id="925" name="Google Shape;925;p11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Resolution in beam dump/not in beam dump</a:t>
            </a:r>
            <a:endParaRPr/>
          </a:p>
        </p:txBody>
      </p:sp>
      <p:sp>
        <p:nvSpPr>
          <p:cNvPr id="926" name="Google Shape;926;p1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91</a:t>
            </a:fld>
            <a:endParaRPr/>
          </a:p>
        </p:txBody>
      </p:sp>
      <p:pic>
        <p:nvPicPr>
          <p:cNvPr id="927" name="Google Shape;927;p110"/>
          <p:cNvPicPr preferRelativeResize="0"/>
          <p:nvPr/>
        </p:nvPicPr>
        <p:blipFill>
          <a:blip r:embed="rId3">
            <a:alphaModFix/>
          </a:blip>
          <a:stretch>
            <a:fillRect/>
          </a:stretch>
        </p:blipFill>
        <p:spPr>
          <a:xfrm>
            <a:off x="779227" y="1740650"/>
            <a:ext cx="3175525" cy="3195900"/>
          </a:xfrm>
          <a:prstGeom prst="rect">
            <a:avLst/>
          </a:prstGeom>
          <a:noFill/>
          <a:ln>
            <a:noFill/>
          </a:ln>
        </p:spPr>
      </p:pic>
      <p:sp>
        <p:nvSpPr>
          <p:cNvPr id="928" name="Google Shape;928;p110"/>
          <p:cNvSpPr txBox="1"/>
          <p:nvPr/>
        </p:nvSpPr>
        <p:spPr>
          <a:xfrm>
            <a:off x="1480713" y="1340450"/>
            <a:ext cx="220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Di-muon reco z &gt; 520 cm</a:t>
            </a:r>
            <a:endParaRPr>
              <a:latin typeface="Lato"/>
              <a:ea typeface="Lato"/>
              <a:cs typeface="Lato"/>
              <a:sym typeface="Lato"/>
            </a:endParaRPr>
          </a:p>
        </p:txBody>
      </p:sp>
      <p:sp>
        <p:nvSpPr>
          <p:cNvPr id="929" name="Google Shape;929;p110"/>
          <p:cNvSpPr txBox="1"/>
          <p:nvPr/>
        </p:nvSpPr>
        <p:spPr>
          <a:xfrm>
            <a:off x="5400350" y="1340450"/>
            <a:ext cx="217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Dimuon reco z &lt; 520 cm</a:t>
            </a:r>
            <a:endParaRPr>
              <a:latin typeface="Lato"/>
              <a:ea typeface="Lato"/>
              <a:cs typeface="Lato"/>
              <a:sym typeface="Lato"/>
            </a:endParaRPr>
          </a:p>
        </p:txBody>
      </p:sp>
      <p:pic>
        <p:nvPicPr>
          <p:cNvPr id="930" name="Google Shape;930;p110"/>
          <p:cNvPicPr preferRelativeResize="0"/>
          <p:nvPr/>
        </p:nvPicPr>
        <p:blipFill>
          <a:blip r:embed="rId4">
            <a:alphaModFix/>
          </a:blip>
          <a:stretch>
            <a:fillRect/>
          </a:stretch>
        </p:blipFill>
        <p:spPr>
          <a:xfrm>
            <a:off x="4921864" y="1740650"/>
            <a:ext cx="3078317" cy="3098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934"/>
        <p:cNvGrpSpPr/>
        <p:nvPr/>
      </p:nvGrpSpPr>
      <p:grpSpPr>
        <a:xfrm>
          <a:off x="0" y="0"/>
          <a:ext cx="0" cy="0"/>
          <a:chOff x="0" y="0"/>
          <a:chExt cx="0" cy="0"/>
        </a:xfrm>
      </p:grpSpPr>
      <p:sp>
        <p:nvSpPr>
          <p:cNvPr id="935" name="Google Shape;935;p11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Resolution versus mass</a:t>
            </a:r>
            <a:endParaRPr/>
          </a:p>
        </p:txBody>
      </p:sp>
      <p:sp>
        <p:nvSpPr>
          <p:cNvPr id="936" name="Google Shape;936;p1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92</a:t>
            </a:fld>
            <a:endParaRPr/>
          </a:p>
        </p:txBody>
      </p:sp>
      <p:sp>
        <p:nvSpPr>
          <p:cNvPr id="937" name="Google Shape;937;p111"/>
          <p:cNvSpPr txBox="1"/>
          <p:nvPr/>
        </p:nvSpPr>
        <p:spPr>
          <a:xfrm>
            <a:off x="1480713" y="1340450"/>
            <a:ext cx="220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Di-muon reco z &gt; 520 cm</a:t>
            </a:r>
            <a:endParaRPr>
              <a:latin typeface="Lato"/>
              <a:ea typeface="Lato"/>
              <a:cs typeface="Lato"/>
              <a:sym typeface="Lato"/>
            </a:endParaRPr>
          </a:p>
        </p:txBody>
      </p:sp>
      <p:sp>
        <p:nvSpPr>
          <p:cNvPr id="938" name="Google Shape;938;p111"/>
          <p:cNvSpPr txBox="1"/>
          <p:nvPr/>
        </p:nvSpPr>
        <p:spPr>
          <a:xfrm>
            <a:off x="5602175" y="1340450"/>
            <a:ext cx="217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Dimuon reco z &lt; 520 cm</a:t>
            </a:r>
            <a:endParaRPr>
              <a:latin typeface="Lato"/>
              <a:ea typeface="Lato"/>
              <a:cs typeface="Lato"/>
              <a:sym typeface="Lato"/>
            </a:endParaRPr>
          </a:p>
        </p:txBody>
      </p:sp>
      <p:pic>
        <p:nvPicPr>
          <p:cNvPr id="939" name="Google Shape;939;p111"/>
          <p:cNvPicPr preferRelativeResize="0"/>
          <p:nvPr/>
        </p:nvPicPr>
        <p:blipFill>
          <a:blip r:embed="rId3">
            <a:alphaModFix/>
          </a:blip>
          <a:stretch>
            <a:fillRect/>
          </a:stretch>
        </p:blipFill>
        <p:spPr>
          <a:xfrm>
            <a:off x="835075" y="1740650"/>
            <a:ext cx="3282043" cy="3098050"/>
          </a:xfrm>
          <a:prstGeom prst="rect">
            <a:avLst/>
          </a:prstGeom>
          <a:noFill/>
          <a:ln>
            <a:noFill/>
          </a:ln>
        </p:spPr>
      </p:pic>
      <p:pic>
        <p:nvPicPr>
          <p:cNvPr id="940" name="Google Shape;940;p111"/>
          <p:cNvPicPr preferRelativeResize="0"/>
          <p:nvPr/>
        </p:nvPicPr>
        <p:blipFill>
          <a:blip r:embed="rId4">
            <a:alphaModFix/>
          </a:blip>
          <a:stretch>
            <a:fillRect/>
          </a:stretch>
        </p:blipFill>
        <p:spPr>
          <a:xfrm>
            <a:off x="4809975" y="1740650"/>
            <a:ext cx="3356650" cy="3098050"/>
          </a:xfrm>
          <a:prstGeom prst="rect">
            <a:avLst/>
          </a:prstGeom>
          <a:noFill/>
          <a:ln>
            <a:noFill/>
          </a:ln>
        </p:spPr>
      </p:pic>
      <p:sp>
        <p:nvSpPr>
          <p:cNvPr id="941" name="Google Shape;941;p111"/>
          <p:cNvSpPr txBox="1"/>
          <p:nvPr/>
        </p:nvSpPr>
        <p:spPr>
          <a:xfrm>
            <a:off x="7365900" y="0"/>
            <a:ext cx="177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coupling : 10^(-7.6)</a:t>
            </a:r>
            <a:endParaRPr>
              <a:latin typeface="Lato"/>
              <a:ea typeface="Lato"/>
              <a:cs typeface="Lato"/>
              <a:sym typeface="Lat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945"/>
        <p:cNvGrpSpPr/>
        <p:nvPr/>
      </p:nvGrpSpPr>
      <p:grpSpPr>
        <a:xfrm>
          <a:off x="0" y="0"/>
          <a:ext cx="0" cy="0"/>
          <a:chOff x="0" y="0"/>
          <a:chExt cx="0" cy="0"/>
        </a:xfrm>
      </p:grpSpPr>
      <p:sp>
        <p:nvSpPr>
          <p:cNvPr id="946" name="Google Shape;946;p11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Resolution versus mass (2)</a:t>
            </a:r>
            <a:endParaRPr/>
          </a:p>
        </p:txBody>
      </p:sp>
      <p:sp>
        <p:nvSpPr>
          <p:cNvPr id="947" name="Google Shape;947;p1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93</a:t>
            </a:fld>
            <a:endParaRPr/>
          </a:p>
        </p:txBody>
      </p:sp>
      <p:sp>
        <p:nvSpPr>
          <p:cNvPr id="948" name="Google Shape;948;p112"/>
          <p:cNvSpPr txBox="1"/>
          <p:nvPr/>
        </p:nvSpPr>
        <p:spPr>
          <a:xfrm>
            <a:off x="7365900" y="0"/>
            <a:ext cx="177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coupling : 10^(-7.6)</a:t>
            </a:r>
            <a:endParaRPr>
              <a:latin typeface="Lato"/>
              <a:ea typeface="Lato"/>
              <a:cs typeface="Lato"/>
              <a:sym typeface="Lato"/>
            </a:endParaRPr>
          </a:p>
        </p:txBody>
      </p:sp>
      <p:pic>
        <p:nvPicPr>
          <p:cNvPr id="949" name="Google Shape;949;p112"/>
          <p:cNvPicPr preferRelativeResize="0"/>
          <p:nvPr/>
        </p:nvPicPr>
        <p:blipFill>
          <a:blip r:embed="rId3">
            <a:alphaModFix/>
          </a:blip>
          <a:stretch>
            <a:fillRect/>
          </a:stretch>
        </p:blipFill>
        <p:spPr>
          <a:xfrm>
            <a:off x="2501900" y="1093475"/>
            <a:ext cx="4140199" cy="3821250"/>
          </a:xfrm>
          <a:prstGeom prst="rect">
            <a:avLst/>
          </a:prstGeom>
          <a:noFill/>
          <a:ln>
            <a:noFill/>
          </a:ln>
        </p:spPr>
      </p:pic>
      <p:sp>
        <p:nvSpPr>
          <p:cNvPr id="950" name="Google Shape;950;p112"/>
          <p:cNvSpPr txBox="1"/>
          <p:nvPr/>
        </p:nvSpPr>
        <p:spPr>
          <a:xfrm>
            <a:off x="633750" y="1683725"/>
            <a:ext cx="996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Colinear tracks for lower masses. </a:t>
            </a:r>
            <a:endParaRPr>
              <a:latin typeface="Lato"/>
              <a:ea typeface="Lato"/>
              <a:cs typeface="Lato"/>
              <a:sym typeface="La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954"/>
        <p:cNvGrpSpPr/>
        <p:nvPr/>
      </p:nvGrpSpPr>
      <p:grpSpPr>
        <a:xfrm>
          <a:off x="0" y="0"/>
          <a:ext cx="0" cy="0"/>
          <a:chOff x="0" y="0"/>
          <a:chExt cx="0" cy="0"/>
        </a:xfrm>
      </p:grpSpPr>
      <p:sp>
        <p:nvSpPr>
          <p:cNvPr id="955" name="Google Shape;955;p11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Resolution versus coupling</a:t>
            </a:r>
            <a:endParaRPr/>
          </a:p>
        </p:txBody>
      </p:sp>
      <p:sp>
        <p:nvSpPr>
          <p:cNvPr id="956" name="Google Shape;956;p11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sp>
        <p:nvSpPr>
          <p:cNvPr id="957" name="Google Shape;957;p113"/>
          <p:cNvSpPr txBox="1"/>
          <p:nvPr/>
        </p:nvSpPr>
        <p:spPr>
          <a:xfrm>
            <a:off x="1480713" y="1340450"/>
            <a:ext cx="220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Di-muon reco z &gt; 520 cm</a:t>
            </a:r>
            <a:endParaRPr>
              <a:latin typeface="Lato"/>
              <a:ea typeface="Lato"/>
              <a:cs typeface="Lato"/>
              <a:sym typeface="Lato"/>
            </a:endParaRPr>
          </a:p>
        </p:txBody>
      </p:sp>
      <p:sp>
        <p:nvSpPr>
          <p:cNvPr id="958" name="Google Shape;958;p113"/>
          <p:cNvSpPr txBox="1"/>
          <p:nvPr/>
        </p:nvSpPr>
        <p:spPr>
          <a:xfrm>
            <a:off x="5602175" y="1340450"/>
            <a:ext cx="217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Dimuon reco z &lt; 520 cm</a:t>
            </a:r>
            <a:endParaRPr>
              <a:latin typeface="Lato"/>
              <a:ea typeface="Lato"/>
              <a:cs typeface="Lato"/>
              <a:sym typeface="Lato"/>
            </a:endParaRPr>
          </a:p>
        </p:txBody>
      </p:sp>
      <p:pic>
        <p:nvPicPr>
          <p:cNvPr id="959" name="Google Shape;959;p113"/>
          <p:cNvPicPr preferRelativeResize="0"/>
          <p:nvPr/>
        </p:nvPicPr>
        <p:blipFill>
          <a:blip r:embed="rId3">
            <a:alphaModFix/>
          </a:blip>
          <a:stretch>
            <a:fillRect/>
          </a:stretch>
        </p:blipFill>
        <p:spPr>
          <a:xfrm>
            <a:off x="755775" y="1789750"/>
            <a:ext cx="3375191" cy="3098049"/>
          </a:xfrm>
          <a:prstGeom prst="rect">
            <a:avLst/>
          </a:prstGeom>
          <a:noFill/>
          <a:ln>
            <a:noFill/>
          </a:ln>
        </p:spPr>
      </p:pic>
      <p:pic>
        <p:nvPicPr>
          <p:cNvPr id="960" name="Google Shape;960;p113"/>
          <p:cNvPicPr preferRelativeResize="0"/>
          <p:nvPr/>
        </p:nvPicPr>
        <p:blipFill>
          <a:blip r:embed="rId4">
            <a:alphaModFix/>
          </a:blip>
          <a:stretch>
            <a:fillRect/>
          </a:stretch>
        </p:blipFill>
        <p:spPr>
          <a:xfrm>
            <a:off x="4988091" y="1789750"/>
            <a:ext cx="3305905" cy="3098049"/>
          </a:xfrm>
          <a:prstGeom prst="rect">
            <a:avLst/>
          </a:prstGeom>
          <a:noFill/>
          <a:ln>
            <a:noFill/>
          </a:ln>
        </p:spPr>
      </p:pic>
      <p:sp>
        <p:nvSpPr>
          <p:cNvPr id="961" name="Google Shape;961;p113"/>
          <p:cNvSpPr txBox="1"/>
          <p:nvPr/>
        </p:nvSpPr>
        <p:spPr>
          <a:xfrm>
            <a:off x="7365900" y="0"/>
            <a:ext cx="177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 0.95 GeV</a:t>
            </a:r>
            <a:endParaRPr>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965"/>
        <p:cNvGrpSpPr/>
        <p:nvPr/>
      </p:nvGrpSpPr>
      <p:grpSpPr>
        <a:xfrm>
          <a:off x="0" y="0"/>
          <a:ext cx="0" cy="0"/>
          <a:chOff x="0" y="0"/>
          <a:chExt cx="0" cy="0"/>
        </a:xfrm>
      </p:grpSpPr>
      <p:sp>
        <p:nvSpPr>
          <p:cNvPr id="966" name="Google Shape;966;p1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Resolution versus coupling (2)</a:t>
            </a:r>
            <a:endParaRPr/>
          </a:p>
        </p:txBody>
      </p:sp>
      <p:sp>
        <p:nvSpPr>
          <p:cNvPr id="967" name="Google Shape;967;p11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sp>
        <p:nvSpPr>
          <p:cNvPr id="968" name="Google Shape;968;p114"/>
          <p:cNvSpPr txBox="1"/>
          <p:nvPr/>
        </p:nvSpPr>
        <p:spPr>
          <a:xfrm>
            <a:off x="7365900" y="0"/>
            <a:ext cx="177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mass: 0.95 GeV</a:t>
            </a:r>
            <a:endParaRPr>
              <a:latin typeface="Lato"/>
              <a:ea typeface="Lato"/>
              <a:cs typeface="Lato"/>
              <a:sym typeface="Lato"/>
            </a:endParaRPr>
          </a:p>
        </p:txBody>
      </p:sp>
      <p:pic>
        <p:nvPicPr>
          <p:cNvPr id="969" name="Google Shape;969;p114"/>
          <p:cNvPicPr preferRelativeResize="0"/>
          <p:nvPr/>
        </p:nvPicPr>
        <p:blipFill>
          <a:blip r:embed="rId3">
            <a:alphaModFix/>
          </a:blip>
          <a:stretch>
            <a:fillRect/>
          </a:stretch>
        </p:blipFill>
        <p:spPr>
          <a:xfrm>
            <a:off x="2533175" y="1072000"/>
            <a:ext cx="4077627" cy="38212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973"/>
        <p:cNvGrpSpPr/>
        <p:nvPr/>
      </p:nvGrpSpPr>
      <p:grpSpPr>
        <a:xfrm>
          <a:off x="0" y="0"/>
          <a:ext cx="0" cy="0"/>
          <a:chOff x="0" y="0"/>
          <a:chExt cx="0" cy="0"/>
        </a:xfrm>
      </p:grpSpPr>
      <p:sp>
        <p:nvSpPr>
          <p:cNvPr id="974" name="Google Shape;974;p1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sp>
        <p:nvSpPr>
          <p:cNvPr id="975" name="Google Shape;975;p115"/>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(10/2/2022) Efficiency study with patrick’s new setup.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979"/>
        <p:cNvGrpSpPr/>
        <p:nvPr/>
      </p:nvGrpSpPr>
      <p:grpSpPr>
        <a:xfrm>
          <a:off x="0" y="0"/>
          <a:ext cx="0" cy="0"/>
          <a:chOff x="0" y="0"/>
          <a:chExt cx="0" cy="0"/>
        </a:xfrm>
      </p:grpSpPr>
      <p:sp>
        <p:nvSpPr>
          <p:cNvPr id="980" name="Google Shape;980;p1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List of efficiency plots </a:t>
            </a:r>
            <a:endParaRPr/>
          </a:p>
        </p:txBody>
      </p:sp>
      <p:sp>
        <p:nvSpPr>
          <p:cNvPr id="981" name="Google Shape;981;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AutoNum type="arabicPeriod"/>
            </a:pPr>
            <a:r>
              <a:rPr lang="en"/>
              <a:t>Dark photon acceptance.</a:t>
            </a:r>
            <a:endParaRPr/>
          </a:p>
          <a:p>
            <a:pPr marL="914400" lvl="1" indent="-317500" algn="l" rtl="0">
              <a:spcBef>
                <a:spcPts val="0"/>
              </a:spcBef>
              <a:spcAft>
                <a:spcPts val="0"/>
              </a:spcAft>
              <a:buSzPts val="1400"/>
              <a:buAutoNum type="alphaLcPeriod"/>
            </a:pPr>
            <a:r>
              <a:rPr lang="en"/>
              <a:t>3 times:</a:t>
            </a:r>
            <a:endParaRPr/>
          </a:p>
          <a:p>
            <a:pPr marL="1371600" lvl="2" indent="-317500" algn="l" rtl="0">
              <a:spcBef>
                <a:spcPts val="0"/>
              </a:spcBef>
              <a:spcAft>
                <a:spcPts val="0"/>
              </a:spcAft>
              <a:buSzPts val="1400"/>
              <a:buAutoNum type="romanLcPeriod"/>
            </a:pPr>
            <a:r>
              <a:rPr lang="en"/>
              <a:t>Without drift chambers emulation. (So far been running on this) ✅</a:t>
            </a:r>
            <a:endParaRPr/>
          </a:p>
          <a:p>
            <a:pPr marL="1371600" lvl="2" indent="-317500" algn="l" rtl="0">
              <a:spcBef>
                <a:spcPts val="0"/>
              </a:spcBef>
              <a:spcAft>
                <a:spcPts val="0"/>
              </a:spcAft>
              <a:buSzPts val="1400"/>
              <a:buAutoNum type="romanLcPeriod"/>
            </a:pPr>
            <a:r>
              <a:rPr lang="en"/>
              <a:t>Run with drift chamber emulation (eff shouldn’t decrease that much)  ✅</a:t>
            </a:r>
            <a:endParaRPr/>
          </a:p>
          <a:p>
            <a:pPr marL="1371600" lvl="2" indent="-317500" algn="l" rtl="0">
              <a:spcBef>
                <a:spcPts val="0"/>
              </a:spcBef>
              <a:spcAft>
                <a:spcPts val="0"/>
              </a:spcAft>
              <a:buSzPts val="1400"/>
              <a:buAutoNum type="romanLcPeriod"/>
            </a:pPr>
            <a:r>
              <a:rPr lang="en"/>
              <a:t>Running with data overlay (also with emulation). (A bit more complicated, new install script.)</a:t>
            </a:r>
            <a:endParaRPr/>
          </a:p>
          <a:p>
            <a:pPr marL="457200" lvl="0" indent="-342900" algn="l" rtl="0">
              <a:spcBef>
                <a:spcPts val="0"/>
              </a:spcBef>
              <a:spcAft>
                <a:spcPts val="0"/>
              </a:spcAft>
              <a:buSzPts val="1800"/>
              <a:buAutoNum type="arabicPeriod"/>
            </a:pPr>
            <a:r>
              <a:rPr lang="en"/>
              <a:t>Muon gun acceptance with different setup</a:t>
            </a:r>
            <a:endParaRPr/>
          </a:p>
          <a:p>
            <a:pPr marL="914400" lvl="1" indent="-317500" algn="l" rtl="0">
              <a:spcBef>
                <a:spcPts val="0"/>
              </a:spcBef>
              <a:spcAft>
                <a:spcPts val="0"/>
              </a:spcAft>
              <a:buSzPts val="1400"/>
              <a:buAutoNum type="alphaLcPeriod"/>
            </a:pPr>
            <a:r>
              <a:rPr lang="en"/>
              <a:t>Do three samples with the data overlay. </a:t>
            </a:r>
            <a:endParaRPr/>
          </a:p>
        </p:txBody>
      </p:sp>
      <p:sp>
        <p:nvSpPr>
          <p:cNvPr id="982" name="Google Shape;982;p1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1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sp>
        <p:nvSpPr>
          <p:cNvPr id="988" name="Google Shape;988;p117"/>
          <p:cNvSpPr txBox="1">
            <a:spLocks noGrp="1"/>
          </p:cNvSpPr>
          <p:nvPr>
            <p:ph type="title"/>
          </p:nvPr>
        </p:nvSpPr>
        <p:spPr>
          <a:xfrm>
            <a:off x="2908950" y="1679550"/>
            <a:ext cx="3326100" cy="178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Incorporating Zije’s DP trigger (w/ DC emulations)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992"/>
        <p:cNvGrpSpPr/>
        <p:nvPr/>
      </p:nvGrpSpPr>
      <p:grpSpPr>
        <a:xfrm>
          <a:off x="0" y="0"/>
          <a:ext cx="0" cy="0"/>
          <a:chOff x="0" y="0"/>
          <a:chExt cx="0" cy="0"/>
        </a:xfrm>
      </p:grpSpPr>
      <p:sp>
        <p:nvSpPr>
          <p:cNvPr id="993" name="Google Shape;993;p1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Zije’s trigger </a:t>
            </a:r>
            <a:r>
              <a:rPr lang="en" u="sng">
                <a:solidFill>
                  <a:schemeClr val="hlink"/>
                </a:solidFill>
                <a:hlinkClick r:id="rId3"/>
              </a:rPr>
              <a:t>(slide)</a:t>
            </a:r>
            <a:endParaRPr/>
          </a:p>
        </p:txBody>
      </p:sp>
      <p:sp>
        <p:nvSpPr>
          <p:cNvPr id="994" name="Google Shape;994;p11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sp>
        <p:nvSpPr>
          <p:cNvPr id="995" name="Google Shape;995;p118"/>
          <p:cNvSpPr txBox="1"/>
          <p:nvPr/>
        </p:nvSpPr>
        <p:spPr>
          <a:xfrm>
            <a:off x="729450" y="116625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1A1A1A"/>
                </a:solidFill>
                <a:latin typeface="Raleway"/>
                <a:ea typeface="Raleway"/>
                <a:cs typeface="Raleway"/>
                <a:sym typeface="Raleway"/>
              </a:rPr>
              <a:t>New DP hodoscope Trigger</a:t>
            </a:r>
            <a:endParaRPr sz="2600" b="1">
              <a:solidFill>
                <a:srgbClr val="1A1A1A"/>
              </a:solidFill>
              <a:latin typeface="Raleway"/>
              <a:ea typeface="Raleway"/>
              <a:cs typeface="Raleway"/>
              <a:sym typeface="Raleway"/>
            </a:endParaRPr>
          </a:p>
        </p:txBody>
      </p:sp>
      <p:sp>
        <p:nvSpPr>
          <p:cNvPr id="996" name="Google Shape;996;p118"/>
          <p:cNvSpPr txBox="1"/>
          <p:nvPr/>
        </p:nvSpPr>
        <p:spPr>
          <a:xfrm>
            <a:off x="757175" y="1638300"/>
            <a:ext cx="69537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Lato"/>
              <a:buChar char="●"/>
            </a:pPr>
            <a:r>
              <a:rPr lang="en">
                <a:latin typeface="Lato"/>
                <a:ea typeface="Lato"/>
                <a:cs typeface="Lato"/>
                <a:sym typeface="Lato"/>
              </a:rPr>
              <a:t>Adding two dark photon hodoscopes in order to improve the trigger efficiency.</a:t>
            </a:r>
            <a:endParaRPr>
              <a:latin typeface="Lato"/>
              <a:ea typeface="Lato"/>
              <a:cs typeface="Lato"/>
              <a:sym typeface="Lato"/>
            </a:endParaRPr>
          </a:p>
          <a:p>
            <a:pPr marL="457200" lvl="0" indent="-317500" algn="l" rtl="0">
              <a:lnSpc>
                <a:spcPct val="150000"/>
              </a:lnSpc>
              <a:spcBef>
                <a:spcPts val="0"/>
              </a:spcBef>
              <a:spcAft>
                <a:spcPts val="0"/>
              </a:spcAft>
              <a:buSzPts val="1400"/>
              <a:buFont typeface="Lato"/>
              <a:buChar char="●"/>
            </a:pPr>
            <a:r>
              <a:rPr lang="en">
                <a:latin typeface="Lato"/>
                <a:ea typeface="Lato"/>
                <a:cs typeface="Lato"/>
                <a:sym typeface="Lato"/>
              </a:rPr>
              <a:t>Trigger fires if </a:t>
            </a:r>
            <a:r>
              <a:rPr lang="en" b="1">
                <a:latin typeface="Lato"/>
                <a:ea typeface="Lato"/>
                <a:cs typeface="Lato"/>
                <a:sym typeface="Lato"/>
              </a:rPr>
              <a:t>hits are in the same quadrant for DP1, DP2, and H4Y detector.</a:t>
            </a:r>
            <a:endParaRPr b="1">
              <a:latin typeface="Lato"/>
              <a:ea typeface="Lato"/>
              <a:cs typeface="Lato"/>
              <a:sym typeface="Lato"/>
            </a:endParaRPr>
          </a:p>
          <a:p>
            <a:pPr marL="457200" lvl="0" indent="-317500" algn="l" rtl="0">
              <a:lnSpc>
                <a:spcPct val="150000"/>
              </a:lnSpc>
              <a:spcBef>
                <a:spcPts val="0"/>
              </a:spcBef>
              <a:spcAft>
                <a:spcPts val="0"/>
              </a:spcAft>
              <a:buSzPts val="1400"/>
              <a:buFont typeface="Lato"/>
              <a:buChar char="●"/>
            </a:pPr>
            <a:r>
              <a:rPr lang="en">
                <a:latin typeface="Lato"/>
                <a:ea typeface="Lato"/>
                <a:cs typeface="Lato"/>
                <a:sym typeface="Lato"/>
              </a:rPr>
              <a:t>Z-vertex reconstruction can be made based on the hit positions on DP1 &amp; DP2.</a:t>
            </a:r>
            <a:endParaRPr>
              <a:latin typeface="Lato"/>
              <a:ea typeface="Lato"/>
              <a:cs typeface="Lato"/>
              <a:sym typeface="Lato"/>
            </a:endParaRPr>
          </a:p>
        </p:txBody>
      </p:sp>
      <p:pic>
        <p:nvPicPr>
          <p:cNvPr id="997" name="Google Shape;997;p118"/>
          <p:cNvPicPr preferRelativeResize="0"/>
          <p:nvPr/>
        </p:nvPicPr>
        <p:blipFill>
          <a:blip r:embed="rId4">
            <a:alphaModFix/>
          </a:blip>
          <a:stretch>
            <a:fillRect/>
          </a:stretch>
        </p:blipFill>
        <p:spPr>
          <a:xfrm>
            <a:off x="380550" y="2768825"/>
            <a:ext cx="4196474" cy="2231550"/>
          </a:xfrm>
          <a:prstGeom prst="rect">
            <a:avLst/>
          </a:prstGeom>
          <a:noFill/>
          <a:ln>
            <a:noFill/>
          </a:ln>
        </p:spPr>
      </p:pic>
      <p:grpSp>
        <p:nvGrpSpPr>
          <p:cNvPr id="998" name="Google Shape;998;p118"/>
          <p:cNvGrpSpPr/>
          <p:nvPr/>
        </p:nvGrpSpPr>
        <p:grpSpPr>
          <a:xfrm>
            <a:off x="4538967" y="2971384"/>
            <a:ext cx="1566563" cy="1644671"/>
            <a:chOff x="6073600" y="1614500"/>
            <a:chExt cx="2006100" cy="1951900"/>
          </a:xfrm>
        </p:grpSpPr>
        <p:sp>
          <p:nvSpPr>
            <p:cNvPr id="999" name="Google Shape;999;p118"/>
            <p:cNvSpPr/>
            <p:nvPr/>
          </p:nvSpPr>
          <p:spPr>
            <a:xfrm>
              <a:off x="6364950" y="2005850"/>
              <a:ext cx="1356000" cy="13560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118"/>
            <p:cNvCxnSpPr/>
            <p:nvPr/>
          </p:nvCxnSpPr>
          <p:spPr>
            <a:xfrm rot="10800000">
              <a:off x="6073600" y="2667100"/>
              <a:ext cx="2006100" cy="11100"/>
            </a:xfrm>
            <a:prstGeom prst="straightConnector1">
              <a:avLst/>
            </a:prstGeom>
            <a:noFill/>
            <a:ln w="19050" cap="flat" cmpd="sng">
              <a:solidFill>
                <a:srgbClr val="0000FF"/>
              </a:solidFill>
              <a:prstDash val="solid"/>
              <a:round/>
              <a:headEnd type="none" w="med" len="med"/>
              <a:tailEnd type="triangle" w="med" len="med"/>
            </a:ln>
          </p:spPr>
        </p:cxnSp>
        <p:cxnSp>
          <p:nvCxnSpPr>
            <p:cNvPr id="1001" name="Google Shape;1001;p118"/>
            <p:cNvCxnSpPr/>
            <p:nvPr/>
          </p:nvCxnSpPr>
          <p:spPr>
            <a:xfrm rot="10800000">
              <a:off x="7026325" y="1766400"/>
              <a:ext cx="17700" cy="1800000"/>
            </a:xfrm>
            <a:prstGeom prst="straightConnector1">
              <a:avLst/>
            </a:prstGeom>
            <a:noFill/>
            <a:ln w="19050" cap="flat" cmpd="sng">
              <a:solidFill>
                <a:srgbClr val="0000FF"/>
              </a:solidFill>
              <a:prstDash val="solid"/>
              <a:round/>
              <a:headEnd type="none" w="med" len="med"/>
              <a:tailEnd type="triangle" w="med" len="med"/>
            </a:ln>
          </p:spPr>
        </p:cxnSp>
        <p:sp>
          <p:nvSpPr>
            <p:cNvPr id="1002" name="Google Shape;1002;p118"/>
            <p:cNvSpPr txBox="1"/>
            <p:nvPr/>
          </p:nvSpPr>
          <p:spPr>
            <a:xfrm>
              <a:off x="6512399" y="2155997"/>
              <a:ext cx="548700" cy="4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TL</a:t>
              </a:r>
              <a:endParaRPr b="1">
                <a:latin typeface="Lato"/>
                <a:ea typeface="Lato"/>
                <a:cs typeface="Lato"/>
                <a:sym typeface="Lato"/>
              </a:endParaRPr>
            </a:p>
          </p:txBody>
        </p:sp>
        <p:sp>
          <p:nvSpPr>
            <p:cNvPr id="1003" name="Google Shape;1003;p118"/>
            <p:cNvSpPr txBox="1"/>
            <p:nvPr/>
          </p:nvSpPr>
          <p:spPr>
            <a:xfrm>
              <a:off x="7151600" y="2188800"/>
              <a:ext cx="548700" cy="4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TR</a:t>
              </a:r>
              <a:endParaRPr b="1">
                <a:latin typeface="Lato"/>
                <a:ea typeface="Lato"/>
                <a:cs typeface="Lato"/>
                <a:sym typeface="Lato"/>
              </a:endParaRPr>
            </a:p>
          </p:txBody>
        </p:sp>
        <p:sp>
          <p:nvSpPr>
            <p:cNvPr id="1004" name="Google Shape;1004;p118"/>
            <p:cNvSpPr txBox="1"/>
            <p:nvPr/>
          </p:nvSpPr>
          <p:spPr>
            <a:xfrm>
              <a:off x="6512399" y="2749904"/>
              <a:ext cx="546600" cy="4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BL</a:t>
              </a:r>
              <a:endParaRPr b="1">
                <a:latin typeface="Lato"/>
                <a:ea typeface="Lato"/>
                <a:cs typeface="Lato"/>
                <a:sym typeface="Lato"/>
              </a:endParaRPr>
            </a:p>
          </p:txBody>
        </p:sp>
        <p:sp>
          <p:nvSpPr>
            <p:cNvPr id="1005" name="Google Shape;1005;p118"/>
            <p:cNvSpPr txBox="1"/>
            <p:nvPr/>
          </p:nvSpPr>
          <p:spPr>
            <a:xfrm>
              <a:off x="7153200" y="2826000"/>
              <a:ext cx="548700" cy="4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BR</a:t>
              </a:r>
              <a:endParaRPr b="1">
                <a:latin typeface="Lato"/>
                <a:ea typeface="Lato"/>
                <a:cs typeface="Lato"/>
                <a:sym typeface="Lato"/>
              </a:endParaRPr>
            </a:p>
          </p:txBody>
        </p:sp>
        <p:sp>
          <p:nvSpPr>
            <p:cNvPr id="1006" name="Google Shape;1006;p118"/>
            <p:cNvSpPr txBox="1"/>
            <p:nvPr/>
          </p:nvSpPr>
          <p:spPr>
            <a:xfrm>
              <a:off x="6972300" y="1614500"/>
              <a:ext cx="281100" cy="45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0000FF"/>
                  </a:solidFill>
                  <a:latin typeface="Lato"/>
                  <a:ea typeface="Lato"/>
                  <a:cs typeface="Lato"/>
                  <a:sym typeface="Lato"/>
                </a:rPr>
                <a:t>Y</a:t>
              </a:r>
              <a:endParaRPr sz="1300">
                <a:solidFill>
                  <a:srgbClr val="0000FF"/>
                </a:solidFill>
                <a:latin typeface="Lato"/>
                <a:ea typeface="Lato"/>
                <a:cs typeface="Lato"/>
                <a:sym typeface="Lato"/>
              </a:endParaRPr>
            </a:p>
          </p:txBody>
        </p:sp>
        <p:sp>
          <p:nvSpPr>
            <p:cNvPr id="1007" name="Google Shape;1007;p118"/>
            <p:cNvSpPr txBox="1"/>
            <p:nvPr/>
          </p:nvSpPr>
          <p:spPr>
            <a:xfrm>
              <a:off x="6073600" y="2293300"/>
              <a:ext cx="281100" cy="45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0000FF"/>
                  </a:solidFill>
                  <a:latin typeface="Lato"/>
                  <a:ea typeface="Lato"/>
                  <a:cs typeface="Lato"/>
                  <a:sym typeface="Lato"/>
                </a:rPr>
                <a:t>X</a:t>
              </a:r>
              <a:endParaRPr sz="1300">
                <a:solidFill>
                  <a:srgbClr val="0000FF"/>
                </a:solidFill>
                <a:latin typeface="Lato"/>
                <a:ea typeface="Lato"/>
                <a:cs typeface="Lato"/>
                <a:sym typeface="Lato"/>
              </a:endParaRPr>
            </a:p>
          </p:txBody>
        </p:sp>
      </p:grpSp>
      <p:pic>
        <p:nvPicPr>
          <p:cNvPr id="1008" name="Google Shape;1008;p118"/>
          <p:cNvPicPr preferRelativeResize="0"/>
          <p:nvPr/>
        </p:nvPicPr>
        <p:blipFill>
          <a:blip r:embed="rId5">
            <a:alphaModFix/>
          </a:blip>
          <a:stretch>
            <a:fillRect/>
          </a:stretch>
        </p:blipFill>
        <p:spPr>
          <a:xfrm>
            <a:off x="6706125" y="2731800"/>
            <a:ext cx="1897576" cy="2178461"/>
          </a:xfrm>
          <a:prstGeom prst="rect">
            <a:avLst/>
          </a:prstGeom>
          <a:noFill/>
          <a:ln>
            <a:noFill/>
          </a:ln>
        </p:spPr>
      </p:pic>
      <p:sp>
        <p:nvSpPr>
          <p:cNvPr id="1009" name="Google Shape;1009;p118"/>
          <p:cNvSpPr txBox="1"/>
          <p:nvPr/>
        </p:nvSpPr>
        <p:spPr>
          <a:xfrm>
            <a:off x="1354050" y="2723350"/>
            <a:ext cx="949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80bars/quad (~1cm seg)</a:t>
            </a:r>
            <a:endParaRPr sz="1000"/>
          </a:p>
        </p:txBody>
      </p:sp>
      <p:sp>
        <p:nvSpPr>
          <p:cNvPr id="1010" name="Google Shape;1010;p118"/>
          <p:cNvSpPr txBox="1"/>
          <p:nvPr/>
        </p:nvSpPr>
        <p:spPr>
          <a:xfrm>
            <a:off x="2303850" y="2782650"/>
            <a:ext cx="949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50 bars/quad (~2cm seg)</a:t>
            </a:r>
            <a:endParaRPr sz="1000"/>
          </a:p>
        </p:txBody>
      </p:sp>
      <p:cxnSp>
        <p:nvCxnSpPr>
          <p:cNvPr id="1011" name="Google Shape;1011;p118"/>
          <p:cNvCxnSpPr/>
          <p:nvPr/>
        </p:nvCxnSpPr>
        <p:spPr>
          <a:xfrm>
            <a:off x="1419875" y="3673100"/>
            <a:ext cx="0" cy="423000"/>
          </a:xfrm>
          <a:prstGeom prst="straightConnector1">
            <a:avLst/>
          </a:prstGeom>
          <a:noFill/>
          <a:ln w="9525" cap="flat" cmpd="sng">
            <a:solidFill>
              <a:srgbClr val="000000"/>
            </a:solidFill>
            <a:prstDash val="solid"/>
            <a:round/>
            <a:headEnd type="none" w="med" len="med"/>
            <a:tailEnd type="none" w="med" len="med"/>
          </a:ln>
        </p:spPr>
      </p:cxnSp>
      <p:cxnSp>
        <p:nvCxnSpPr>
          <p:cNvPr id="1012" name="Google Shape;1012;p118"/>
          <p:cNvCxnSpPr/>
          <p:nvPr/>
        </p:nvCxnSpPr>
        <p:spPr>
          <a:xfrm>
            <a:off x="1496075" y="3673100"/>
            <a:ext cx="0" cy="423000"/>
          </a:xfrm>
          <a:prstGeom prst="straightConnector1">
            <a:avLst/>
          </a:prstGeom>
          <a:noFill/>
          <a:ln w="9525" cap="flat" cmpd="sng">
            <a:solidFill>
              <a:srgbClr val="000000"/>
            </a:solidFill>
            <a:prstDash val="solid"/>
            <a:round/>
            <a:headEnd type="none" w="med" len="med"/>
            <a:tailEnd type="none" w="med" len="med"/>
          </a:ln>
        </p:spPr>
      </p:cxnSp>
      <p:cxnSp>
        <p:nvCxnSpPr>
          <p:cNvPr id="1013" name="Google Shape;1013;p118"/>
          <p:cNvCxnSpPr/>
          <p:nvPr/>
        </p:nvCxnSpPr>
        <p:spPr>
          <a:xfrm>
            <a:off x="1572275" y="3673100"/>
            <a:ext cx="0" cy="423000"/>
          </a:xfrm>
          <a:prstGeom prst="straightConnector1">
            <a:avLst/>
          </a:prstGeom>
          <a:noFill/>
          <a:ln w="9525" cap="flat" cmpd="sng">
            <a:solidFill>
              <a:srgbClr val="000000"/>
            </a:solidFill>
            <a:prstDash val="solid"/>
            <a:round/>
            <a:headEnd type="none" w="med" len="med"/>
            <a:tailEnd type="none" w="med" len="med"/>
          </a:ln>
        </p:spPr>
      </p:cxnSp>
      <p:sp>
        <p:nvSpPr>
          <p:cNvPr id="1014" name="Google Shape;1014;p118"/>
          <p:cNvSpPr txBox="1"/>
          <p:nvPr/>
        </p:nvSpPr>
        <p:spPr>
          <a:xfrm>
            <a:off x="1297925" y="3419175"/>
            <a:ext cx="54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ST-1</a:t>
            </a:r>
            <a:endParaRPr sz="1000"/>
          </a:p>
        </p:txBody>
      </p:sp>
      <p:sp>
        <p:nvSpPr>
          <p:cNvPr id="1015" name="Google Shape;1015;p118"/>
          <p:cNvSpPr/>
          <p:nvPr/>
        </p:nvSpPr>
        <p:spPr>
          <a:xfrm>
            <a:off x="1926650" y="3306350"/>
            <a:ext cx="426900" cy="11697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18"/>
          <p:cNvSpPr txBox="1"/>
          <p:nvPr/>
        </p:nvSpPr>
        <p:spPr>
          <a:xfrm>
            <a:off x="1879650" y="4096088"/>
            <a:ext cx="88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KMAG</a:t>
            </a:r>
            <a:endParaRPr sz="800"/>
          </a:p>
        </p:txBody>
      </p:sp>
      <p:cxnSp>
        <p:nvCxnSpPr>
          <p:cNvPr id="1017" name="Google Shape;1017;p118"/>
          <p:cNvCxnSpPr/>
          <p:nvPr/>
        </p:nvCxnSpPr>
        <p:spPr>
          <a:xfrm flipH="1">
            <a:off x="2453350" y="3296950"/>
            <a:ext cx="9300" cy="1175400"/>
          </a:xfrm>
          <a:prstGeom prst="straightConnector1">
            <a:avLst/>
          </a:prstGeom>
          <a:noFill/>
          <a:ln w="9525" cap="flat" cmpd="sng">
            <a:solidFill>
              <a:srgbClr val="000000"/>
            </a:solidFill>
            <a:prstDash val="solid"/>
            <a:round/>
            <a:headEnd type="none" w="med" len="med"/>
            <a:tailEnd type="none" w="med" len="med"/>
          </a:ln>
        </p:spPr>
      </p:cxnSp>
      <p:cxnSp>
        <p:nvCxnSpPr>
          <p:cNvPr id="1018" name="Google Shape;1018;p118"/>
          <p:cNvCxnSpPr/>
          <p:nvPr/>
        </p:nvCxnSpPr>
        <p:spPr>
          <a:xfrm flipH="1">
            <a:off x="2529550" y="3296950"/>
            <a:ext cx="9300" cy="1175400"/>
          </a:xfrm>
          <a:prstGeom prst="straightConnector1">
            <a:avLst/>
          </a:prstGeom>
          <a:noFill/>
          <a:ln w="9525" cap="flat" cmpd="sng">
            <a:solidFill>
              <a:srgbClr val="000000"/>
            </a:solidFill>
            <a:prstDash val="solid"/>
            <a:round/>
            <a:headEnd type="none" w="med" len="med"/>
            <a:tailEnd type="none" w="med" len="med"/>
          </a:ln>
        </p:spPr>
      </p:cxnSp>
      <p:cxnSp>
        <p:nvCxnSpPr>
          <p:cNvPr id="1019" name="Google Shape;1019;p118"/>
          <p:cNvCxnSpPr/>
          <p:nvPr/>
        </p:nvCxnSpPr>
        <p:spPr>
          <a:xfrm flipH="1">
            <a:off x="2605750" y="3296950"/>
            <a:ext cx="9300" cy="1175400"/>
          </a:xfrm>
          <a:prstGeom prst="straightConnector1">
            <a:avLst/>
          </a:prstGeom>
          <a:noFill/>
          <a:ln w="9525" cap="flat" cmpd="sng">
            <a:solidFill>
              <a:srgbClr val="000000"/>
            </a:solidFill>
            <a:prstDash val="solid"/>
            <a:round/>
            <a:headEnd type="none" w="med" len="med"/>
            <a:tailEnd type="none" w="med" len="med"/>
          </a:ln>
        </p:spPr>
      </p:cxnSp>
      <p:sp>
        <p:nvSpPr>
          <p:cNvPr id="1020" name="Google Shape;1020;p118"/>
          <p:cNvSpPr txBox="1"/>
          <p:nvPr/>
        </p:nvSpPr>
        <p:spPr>
          <a:xfrm>
            <a:off x="2288525" y="3114375"/>
            <a:ext cx="54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ST-2</a:t>
            </a:r>
            <a:endParaRPr sz="1000"/>
          </a:p>
        </p:txBody>
      </p:sp>
      <p:cxnSp>
        <p:nvCxnSpPr>
          <p:cNvPr id="1021" name="Google Shape;1021;p118"/>
          <p:cNvCxnSpPr/>
          <p:nvPr/>
        </p:nvCxnSpPr>
        <p:spPr>
          <a:xfrm>
            <a:off x="3150050" y="3221725"/>
            <a:ext cx="9300" cy="1165800"/>
          </a:xfrm>
          <a:prstGeom prst="straightConnector1">
            <a:avLst/>
          </a:prstGeom>
          <a:noFill/>
          <a:ln w="9525" cap="flat" cmpd="sng">
            <a:solidFill>
              <a:srgbClr val="000000"/>
            </a:solidFill>
            <a:prstDash val="solid"/>
            <a:round/>
            <a:headEnd type="none" w="med" len="med"/>
            <a:tailEnd type="none" w="med" len="med"/>
          </a:ln>
        </p:spPr>
      </p:cxnSp>
      <p:cxnSp>
        <p:nvCxnSpPr>
          <p:cNvPr id="1022" name="Google Shape;1022;p118"/>
          <p:cNvCxnSpPr/>
          <p:nvPr/>
        </p:nvCxnSpPr>
        <p:spPr>
          <a:xfrm>
            <a:off x="3302450" y="3221725"/>
            <a:ext cx="9300" cy="1165800"/>
          </a:xfrm>
          <a:prstGeom prst="straightConnector1">
            <a:avLst/>
          </a:prstGeom>
          <a:noFill/>
          <a:ln w="9525" cap="flat" cmpd="sng">
            <a:solidFill>
              <a:srgbClr val="000000"/>
            </a:solidFill>
            <a:prstDash val="solid"/>
            <a:round/>
            <a:headEnd type="none" w="med" len="med"/>
            <a:tailEnd type="none" w="med" len="med"/>
          </a:ln>
        </p:spPr>
      </p:cxnSp>
      <p:cxnSp>
        <p:nvCxnSpPr>
          <p:cNvPr id="1023" name="Google Shape;1023;p118"/>
          <p:cNvCxnSpPr/>
          <p:nvPr/>
        </p:nvCxnSpPr>
        <p:spPr>
          <a:xfrm>
            <a:off x="3226250" y="3221725"/>
            <a:ext cx="9300" cy="1165800"/>
          </a:xfrm>
          <a:prstGeom prst="straightConnector1">
            <a:avLst/>
          </a:prstGeom>
          <a:noFill/>
          <a:ln w="9525" cap="flat" cmpd="sng">
            <a:solidFill>
              <a:srgbClr val="000000"/>
            </a:solidFill>
            <a:prstDash val="solid"/>
            <a:round/>
            <a:headEnd type="none" w="med" len="med"/>
            <a:tailEnd type="none" w="med" len="med"/>
          </a:ln>
        </p:spPr>
      </p:cxnSp>
      <p:sp>
        <p:nvSpPr>
          <p:cNvPr id="1024" name="Google Shape;1024;p118"/>
          <p:cNvSpPr txBox="1"/>
          <p:nvPr/>
        </p:nvSpPr>
        <p:spPr>
          <a:xfrm>
            <a:off x="3050525" y="4333575"/>
            <a:ext cx="54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ST-3</a:t>
            </a:r>
            <a:endParaRPr sz="1000"/>
          </a:p>
        </p:txBody>
      </p:sp>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6907</Words>
  <Application>Microsoft Macintosh PowerPoint</Application>
  <PresentationFormat>On-screen Show (16:9)</PresentationFormat>
  <Paragraphs>1155</Paragraphs>
  <Slides>266</Slides>
  <Notes>266</Notes>
  <HiddenSlides>260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266</vt:i4>
      </vt:variant>
    </vt:vector>
  </HeadingPairs>
  <TitlesOfParts>
    <vt:vector size="274" baseType="lpstr">
      <vt:lpstr>Raleway</vt:lpstr>
      <vt:lpstr>Amatic SC</vt:lpstr>
      <vt:lpstr>Courier New</vt:lpstr>
      <vt:lpstr>Playfair Display</vt:lpstr>
      <vt:lpstr>Lato</vt:lpstr>
      <vt:lpstr>Caveat</vt:lpstr>
      <vt:lpstr>Arial</vt:lpstr>
      <vt:lpstr>Coral</vt:lpstr>
      <vt:lpstr>DarkQuest Update (1)</vt:lpstr>
      <vt:lpstr>Hit sharing investigation</vt:lpstr>
      <vt:lpstr>Overview</vt:lpstr>
      <vt:lpstr>1D distribution of shared hits</vt:lpstr>
      <vt:lpstr>Tracklet residual w.r.t fraction of hits shared</vt:lpstr>
      <vt:lpstr>Residual distributions</vt:lpstr>
      <vt:lpstr>TRacket reco study</vt:lpstr>
      <vt:lpstr>Things to check</vt:lpstr>
      <vt:lpstr>Sample overview</vt:lpstr>
      <vt:lpstr>Mass resolution</vt:lpstr>
      <vt:lpstr>Tracklet pz to truth pz (sum pz of 2 tracklets and the truth pz)</vt:lpstr>
      <vt:lpstr>Tracklet pz to truth pz (2 tracklets and individual tracks)</vt:lpstr>
      <vt:lpstr>Tracklet pz to SQRecTrack pz (sum of 2 tracklets and reco’ed pz )</vt:lpstr>
      <vt:lpstr>Conclusion</vt:lpstr>
      <vt:lpstr>Improving VERTEXING: UNderstand where the weird tails come from</vt:lpstr>
      <vt:lpstr>Main objective: understand why</vt:lpstr>
      <vt:lpstr>Taking the first look</vt:lpstr>
      <vt:lpstr>Rechecking the distribution</vt:lpstr>
      <vt:lpstr>With and w.o DC emulation</vt:lpstr>
      <vt:lpstr>Light A’ </vt:lpstr>
      <vt:lpstr>Medium A’ </vt:lpstr>
      <vt:lpstr>Medium A’ – peak and tail </vt:lpstr>
      <vt:lpstr>Medium A’ – peak</vt:lpstr>
      <vt:lpstr>Medium A’ – tail</vt:lpstr>
      <vt:lpstr>Heavy A’ </vt:lpstr>
      <vt:lpstr>Drell-Yan</vt:lpstr>
      <vt:lpstr>Z residual (DC emulation off)</vt:lpstr>
      <vt:lpstr>Z residual (DC emulation on)</vt:lpstr>
      <vt:lpstr>Pz res (medium mass) </vt:lpstr>
      <vt:lpstr>Pz res (medium mass) – individual muon – DC on</vt:lpstr>
      <vt:lpstr>Pz res (light mass) – individual muon – DC on</vt:lpstr>
      <vt:lpstr>Pz res (medium mass) – prefit pz – DC on</vt:lpstr>
      <vt:lpstr>Pz res (medium mass) – prefit pz – DC off</vt:lpstr>
      <vt:lpstr>Pz res (drell yan) </vt:lpstr>
      <vt:lpstr>Pz res (drell yan) – individual muon</vt:lpstr>
      <vt:lpstr>Particle ID (ver 1) study</vt:lpstr>
      <vt:lpstr>Electron ID efficiency (10k events from electron gun)</vt:lpstr>
      <vt:lpstr>“Not electron ID” efficiency (with muon gun)</vt:lpstr>
      <vt:lpstr>Mass resolution as a function of decay position</vt:lpstr>
      <vt:lpstr>Without DC emulation</vt:lpstr>
      <vt:lpstr>Without DC emulation (zoomed in 400-530cm)</vt:lpstr>
      <vt:lpstr>Distribution</vt:lpstr>
      <vt:lpstr>Reco mass - truth mass for different masses</vt:lpstr>
      <vt:lpstr>Reco mass - truth mass for different masses - 2</vt:lpstr>
      <vt:lpstr>Reco mass - truth mass for different masses - 3</vt:lpstr>
      <vt:lpstr>With DC emulation</vt:lpstr>
      <vt:lpstr>Distribution</vt:lpstr>
      <vt:lpstr>Reco mass - truth mass for different couplings</vt:lpstr>
      <vt:lpstr>Reco mass - truth mass for different couplings - 2</vt:lpstr>
      <vt:lpstr>Reco mass - truth mass for different masses</vt:lpstr>
      <vt:lpstr>Reco mass - truth mass for different masses - 2</vt:lpstr>
      <vt:lpstr>Reco mass - truth mass for different masses - 3</vt:lpstr>
      <vt:lpstr>2D residual reco mass vs reco z</vt:lpstr>
      <vt:lpstr>Mass resolution for dielections</vt:lpstr>
      <vt:lpstr>Efficiency plots for a’-&gt;mumu and A’-&gt;dielectrons</vt:lpstr>
      <vt:lpstr>A’ -&gt; muons without DC Emulation</vt:lpstr>
      <vt:lpstr>Overview</vt:lpstr>
      <vt:lpstr>Track &amp; Trigger acceptance (all 200-600cm)</vt:lpstr>
      <vt:lpstr>Track &amp; Trigger acceptance (all 200-600cm) but only consider reco’ed events in 500-600</vt:lpstr>
      <vt:lpstr>Track &amp; Trigger acceptance (500-600cm)</vt:lpstr>
      <vt:lpstr>A’ -&gt; muons with DC Emulation</vt:lpstr>
      <vt:lpstr>Track &amp; Trigger acceptance (all 200-600cm)</vt:lpstr>
      <vt:lpstr>Track &amp; Trigger acceptance (all within 500-600cm)</vt:lpstr>
      <vt:lpstr>A’ -&gt; ee without DC Emulation</vt:lpstr>
      <vt:lpstr>Overview</vt:lpstr>
      <vt:lpstr>Track &amp; Trigger acceptance (all 200-600cm)</vt:lpstr>
      <vt:lpstr>Track &amp; Trigger acceptance (all 500-600cm)</vt:lpstr>
      <vt:lpstr>A’ -&gt; ee with DC Emulation</vt:lpstr>
      <vt:lpstr>Overview</vt:lpstr>
      <vt:lpstr>Track &amp; Trigger acceptance (all 200-600cm)</vt:lpstr>
      <vt:lpstr>Track &amp; Trigger acceptance (all 500-600cm)</vt:lpstr>
      <vt:lpstr>Sample Generation (Eta z200-600)</vt:lpstr>
      <vt:lpstr>A’  -&gt; electrons sample With ECAL TRigger</vt:lpstr>
      <vt:lpstr>Acceptance with Ecal trigger (sum of energy in ecal hits &gt;  threshold)</vt:lpstr>
      <vt:lpstr>Mass resolution of electrons</vt:lpstr>
      <vt:lpstr>Di electron mass resolution</vt:lpstr>
      <vt:lpstr>Scaling w.r.t mass</vt:lpstr>
      <vt:lpstr>Scaling w.r.t coupling</vt:lpstr>
      <vt:lpstr>A’  -&gt; electrons sample</vt:lpstr>
      <vt:lpstr>Overview</vt:lpstr>
      <vt:lpstr>First check with 1000 events samples</vt:lpstr>
      <vt:lpstr>Checks from Patrick</vt:lpstr>
      <vt:lpstr>Track acceptance (fraction of events that have 2 tracks)</vt:lpstr>
      <vt:lpstr>Trigger acceptance (FPGA trigger or Zije’s trigger)</vt:lpstr>
      <vt:lpstr>A’ -&gt; ee plots</vt:lpstr>
      <vt:lpstr>Track acceptance</vt:lpstr>
      <vt:lpstr>Trigger acceptance</vt:lpstr>
      <vt:lpstr>Resolution plots</vt:lpstr>
      <vt:lpstr>Summary info:</vt:lpstr>
      <vt:lpstr>DP mass resolution</vt:lpstr>
      <vt:lpstr>Resolution in beam dump/not in beam dump</vt:lpstr>
      <vt:lpstr>Resolution versus mass</vt:lpstr>
      <vt:lpstr>Resolution versus mass (2)</vt:lpstr>
      <vt:lpstr>Resolution versus coupling</vt:lpstr>
      <vt:lpstr>Resolution versus coupling (2)</vt:lpstr>
      <vt:lpstr>(10/2/2022) Efficiency study with patrick’s new setup. </vt:lpstr>
      <vt:lpstr>List of efficiency plots </vt:lpstr>
      <vt:lpstr>Incorporating Zije’s DP trigger (w/ DC emulations)</vt:lpstr>
      <vt:lpstr>Zije’s trigger (slide)</vt:lpstr>
      <vt:lpstr>Acceptance matrix</vt:lpstr>
      <vt:lpstr>Fail all</vt:lpstr>
      <vt:lpstr>1- Fail all</vt:lpstr>
      <vt:lpstr>2. Pass track but not trigger</vt:lpstr>
      <vt:lpstr>3. Pass trigger but not track</vt:lpstr>
      <vt:lpstr>4. Pass both</vt:lpstr>
      <vt:lpstr>Dark Photon track acceptance plot</vt:lpstr>
      <vt:lpstr>Pass FPGA trigger OR Zije’s trigger</vt:lpstr>
      <vt:lpstr>Dark photon acceptance but taken into account event weights</vt:lpstr>
      <vt:lpstr>Dark photon acceptance plot (with Patrick’s setup)</vt:lpstr>
      <vt:lpstr>Acceptance matrix</vt:lpstr>
      <vt:lpstr>Fail all</vt:lpstr>
      <vt:lpstr>1- Fail all</vt:lpstr>
      <vt:lpstr>2. Pass track but not trigger</vt:lpstr>
      <vt:lpstr>3. Pass trigger but not track</vt:lpstr>
      <vt:lpstr>4. Pass both</vt:lpstr>
      <vt:lpstr>Dark Photon acceptance with patrick’s new tracking setup</vt:lpstr>
      <vt:lpstr>Dark photon acceptance plot (with Patrick’s setup)</vt:lpstr>
      <vt:lpstr>Acceptance matrix</vt:lpstr>
      <vt:lpstr>Fail all</vt:lpstr>
      <vt:lpstr>1- Fail all</vt:lpstr>
      <vt:lpstr>2. Pass track but not trigger</vt:lpstr>
      <vt:lpstr>3. Pass trigger but not track</vt:lpstr>
      <vt:lpstr>4. Pass both</vt:lpstr>
      <vt:lpstr>Efficiency study for muons in different scenario </vt:lpstr>
      <vt:lpstr>Overview of study</vt:lpstr>
      <vt:lpstr>Overview of samples</vt:lpstr>
      <vt:lpstr>Definition of efficiency (for single muon gun)</vt:lpstr>
      <vt:lpstr>Default setup</vt:lpstr>
      <vt:lpstr>Default setup — sample 1</vt:lpstr>
      <vt:lpstr>Default setup — sample 1 (2D efficiency)</vt:lpstr>
      <vt:lpstr>Default setup — sample 2</vt:lpstr>
      <vt:lpstr>Default setup — sample 3</vt:lpstr>
      <vt:lpstr>Default setup (extrapolation off)</vt:lpstr>
      <vt:lpstr>Default (extrapolation off) - sample 1 </vt:lpstr>
      <vt:lpstr>Default (extrapolation off) - sample 1 (2D) </vt:lpstr>
      <vt:lpstr>Default (extrapolation off) - sample 1 (2D) </vt:lpstr>
      <vt:lpstr>Default (extrapolation off) - sample 2 </vt:lpstr>
      <vt:lpstr>Default (extrapolation off) - sample 3 </vt:lpstr>
      <vt:lpstr>EFlag on + extrapolation off</vt:lpstr>
      <vt:lpstr>Sample 1 (1D efficiency)</vt:lpstr>
      <vt:lpstr>Sample 1 (2D efficiency)</vt:lpstr>
      <vt:lpstr>Sample 2</vt:lpstr>
      <vt:lpstr>Sample 3</vt:lpstr>
      <vt:lpstr>EFlag off + extrapolation off</vt:lpstr>
      <vt:lpstr>Sample 1 (1D efficiency) </vt:lpstr>
      <vt:lpstr>Sample 1 (2D efficiency)</vt:lpstr>
      <vt:lpstr>EFlag off + extrapolation off (OLD TRACKING)</vt:lpstr>
      <vt:lpstr>Sample 1 (1D efficiency) </vt:lpstr>
      <vt:lpstr>ARCHIVE (CONFUSION ABOUT BRANCH)</vt:lpstr>
      <vt:lpstr>EFlag + extrapolation off (sample 1)</vt:lpstr>
      <vt:lpstr>EFlag + extrapolation off (sample 1) - 2D efficiency</vt:lpstr>
      <vt:lpstr>EFlag + extrapolation off (sample 2)</vt:lpstr>
      <vt:lpstr>EFlag + extrapolation off (sample 3)</vt:lpstr>
      <vt:lpstr>ARCHIVE ENDS</vt:lpstr>
      <vt:lpstr>(7/29/2021) z position efficiency scan after bug</vt:lpstr>
      <vt:lpstr>Px = py = -0.3 GeV; pz = 80 GeV </vt:lpstr>
      <vt:lpstr>Distributions of truth hits in station 1</vt:lpstr>
      <vt:lpstr>Distributions of truth hits in station 2</vt:lpstr>
      <vt:lpstr>Distributions of truth hits in station 3</vt:lpstr>
      <vt:lpstr>(7/25/2021) px and py muon gun scan</vt:lpstr>
      <vt:lpstr>Px efficiency scan</vt:lpstr>
      <vt:lpstr>Py efficiency scan</vt:lpstr>
      <vt:lpstr>(7/11/2021) Fixed Kinematics for muon gun</vt:lpstr>
      <vt:lpstr>Px = py = -0.3 GeV; pz = 80 GeV</vt:lpstr>
      <vt:lpstr>Additional check - 1</vt:lpstr>
      <vt:lpstr>Additional check - 2</vt:lpstr>
      <vt:lpstr>Config overview</vt:lpstr>
      <vt:lpstr>Px = py = 0.3 GeV; pz = 80 GeV</vt:lpstr>
      <vt:lpstr>(7/12/2021) Use new HEPMC files</vt:lpstr>
      <vt:lpstr>Truth pz distribution for different couplings (fixed sampling)</vt:lpstr>
      <vt:lpstr>(7/11/2021) See how the acceptance changes after cristina’s fixed sampling.</vt:lpstr>
      <vt:lpstr>Acceptance matrix</vt:lpstr>
      <vt:lpstr>Fail all</vt:lpstr>
      <vt:lpstr>1- Fail all</vt:lpstr>
      <vt:lpstr>2. Pass track but not trigger</vt:lpstr>
      <vt:lpstr>3. Pass trigger but not track</vt:lpstr>
      <vt:lpstr>3. Pass both</vt:lpstr>
      <vt:lpstr>(7/3/2021) Fun project -- displaced vertex reconstruction with ML</vt:lpstr>
      <vt:lpstr>Overview (DY)</vt:lpstr>
      <vt:lpstr>Model</vt:lpstr>
      <vt:lpstr>Training</vt:lpstr>
      <vt:lpstr>(DY) Spatial &amp; mass resolution from default vertexing</vt:lpstr>
      <vt:lpstr>(DY) Spatial &amp; mass resolution from ML</vt:lpstr>
      <vt:lpstr>Overview (Dark Photon)</vt:lpstr>
      <vt:lpstr>Custom loss function</vt:lpstr>
      <vt:lpstr>ML Resolution on testing set</vt:lpstr>
      <vt:lpstr>Conclusion</vt:lpstr>
      <vt:lpstr>(7/1/2021) displaced muon gun efficiency</vt:lpstr>
      <vt:lpstr>Overview</vt:lpstr>
      <vt:lpstr>Efficiency as a function of single muon gun position</vt:lpstr>
      <vt:lpstr>Training using MSE loss </vt:lpstr>
      <vt:lpstr>ML model spatial resolution (on testing data)</vt:lpstr>
      <vt:lpstr>Ideas</vt:lpstr>
      <vt:lpstr>Scaling the z coordinate (divide by 20)</vt:lpstr>
      <vt:lpstr>Optimize z by itself</vt:lpstr>
      <vt:lpstr>(6/27/2021) Dark Photon mass resolution &amp; acceptance</vt:lpstr>
      <vt:lpstr>A’ to muons mass resolutions</vt:lpstr>
      <vt:lpstr>Acceptance matrix</vt:lpstr>
      <vt:lpstr>Fail all</vt:lpstr>
      <vt:lpstr>1- Fail all</vt:lpstr>
      <vt:lpstr>2. Pass track but not trigger</vt:lpstr>
      <vt:lpstr>3. Pass trigger but not track</vt:lpstr>
      <vt:lpstr>3. Pass both</vt:lpstr>
      <vt:lpstr>Acceptance as a function of displaced position</vt:lpstr>
      <vt:lpstr>A’ to muons acceptance</vt:lpstr>
      <vt:lpstr>A’ to muons acceptance (log acceptance scale)</vt:lpstr>
      <vt:lpstr>A’ to muons acceptance (remove 0 acceptance points)</vt:lpstr>
      <vt:lpstr>(6/23/2021) Various resolutions</vt:lpstr>
      <vt:lpstr>Momentum resolution before FMag</vt:lpstr>
      <vt:lpstr>Momentum resolution before FMag (Δsigma/p)</vt:lpstr>
      <vt:lpstr>Dimuon momentum resolution before &amp; after the FMag</vt:lpstr>
      <vt:lpstr>Single muon momentum resolution before and after the Fmag.</vt:lpstr>
      <vt:lpstr>J/psi sample (min pz = 30 GeV)</vt:lpstr>
      <vt:lpstr>(6/16/2021) Sailor and Seagull Study</vt:lpstr>
      <vt:lpstr>What is seagull and sailor?</vt:lpstr>
      <vt:lpstr>Overview</vt:lpstr>
      <vt:lpstr>(6/15/2021) Higher DY statistics plots</vt:lpstr>
      <vt:lpstr>50k events sample -- mass resolution</vt:lpstr>
      <vt:lpstr>50k events sample -- mass resolution scale</vt:lpstr>
      <vt:lpstr>50k events sample -- momentum resolution scale</vt:lpstr>
      <vt:lpstr>100k events sample -- mass resolution</vt:lpstr>
      <vt:lpstr>100k events sample -- mass resolution scale</vt:lpstr>
      <vt:lpstr>100k events sample -- momentum resolution scale</vt:lpstr>
      <vt:lpstr>(6/4/2021) Mass resolution</vt:lpstr>
      <vt:lpstr>Drell-Yan mass resolution</vt:lpstr>
      <vt:lpstr>(Drell-Yan) Truth dimuon mass distribution</vt:lpstr>
      <vt:lpstr>Vertex z resolution</vt:lpstr>
      <vt:lpstr>Dimuon truth momentum distribution</vt:lpstr>
      <vt:lpstr>(Drell-Yan) Mass RMS vs p</vt:lpstr>
      <vt:lpstr>(Drell-Yan) RMS vs p -- Backup </vt:lpstr>
      <vt:lpstr>DY--Track Momentum Resolution</vt:lpstr>
      <vt:lpstr>(5/30/2021) Matching truth and reco</vt:lpstr>
      <vt:lpstr>Overview</vt:lpstr>
      <vt:lpstr>Matching reconstructed muons</vt:lpstr>
      <vt:lpstr>Initial check (plot Δposition/momentum)</vt:lpstr>
      <vt:lpstr>Momentum resolution (first try on signal sample)</vt:lpstr>
      <vt:lpstr>Momentum resolution (first try on signal sample)</vt:lpstr>
      <vt:lpstr>Similarly, here are px resolution as a function of truth pz</vt:lpstr>
      <vt:lpstr>Similarly, here are py resolution as a function of truth pz</vt:lpstr>
      <vt:lpstr>Plans</vt:lpstr>
      <vt:lpstr>Δx/y/z of truth vertex with reco hits and max truth momentum at vertex.</vt:lpstr>
      <vt:lpstr>Δx/y/z of truth vertex with reco hits and max reco momentum at st1.</vt:lpstr>
      <vt:lpstr>(5/20/2021) Dimuon Vertex fitting</vt:lpstr>
      <vt:lpstr>Truth momentum distribution at vertex</vt:lpstr>
      <vt:lpstr>Comparing truth track momentum at the vertex and at station 1</vt:lpstr>
      <vt:lpstr>Comparing truth track hit position at station 1 and at the vertex</vt:lpstr>
      <vt:lpstr>Comparing truth and reconstructed momentum at station 1.</vt:lpstr>
      <vt:lpstr>Quick evaluation of momentum and position resolution (at station 1).</vt:lpstr>
      <vt:lpstr>Position residual of the max momentum events (Station 1)</vt:lpstr>
      <vt:lpstr>Change in truth position (st1 - vertex) and truth momentum</vt:lpstr>
      <vt:lpstr>Is there any x,y dependence on z?</vt:lpstr>
      <vt:lpstr>Matching truth info at vertex and reco at station 1:</vt:lpstr>
      <vt:lpstr>Vertex fitting</vt:lpstr>
      <vt:lpstr>(4/12/2021) Reproducing plots from Yongbin</vt:lpstr>
      <vt:lpstr>Reproducing Yongbin’s codes </vt:lpstr>
      <vt:lpstr>Current plan</vt:lpstr>
      <vt:lpstr>(3/29/2021) SET UP NOTES</vt:lpstr>
      <vt:lpstr>Plans (3/31/2021)</vt:lpstr>
      <vt:lpstr>#random</vt:lpstr>
      <vt:lpstr>Code workflow</vt:lpstr>
      <vt:lpstr>Kalman filter</vt:lpstr>
      <vt:lpstr>PowerPoint Presentation</vt:lpstr>
      <vt:lpstr>Different links</vt:lpstr>
      <vt:lpstr>Input text files notation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DarkQuest Update (1)</dc:title>
  <cp:lastModifiedBy>Dowling Wong</cp:lastModifiedBy>
  <cp:revision>1</cp:revision>
  <dcterms:modified xsi:type="dcterms:W3CDTF">2023-08-11T19:08:57Z</dcterms:modified>
</cp:coreProperties>
</file>